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 ContentType="image/ti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2"/>
  </p:notesMasterIdLst>
  <p:sldIdLst>
    <p:sldId id="256" r:id="rId2"/>
    <p:sldId id="257" r:id="rId3"/>
    <p:sldId id="258" r:id="rId4"/>
    <p:sldId id="259" r:id="rId5"/>
    <p:sldId id="260" r:id="rId6"/>
    <p:sldId id="261" r:id="rId7"/>
    <p:sldId id="262" r:id="rId8"/>
    <p:sldId id="263" r:id="rId9"/>
    <p:sldId id="265" r:id="rId10"/>
    <p:sldId id="267" r:id="rId11"/>
    <p:sldId id="268" r:id="rId12"/>
    <p:sldId id="269" r:id="rId13"/>
    <p:sldId id="270" r:id="rId14"/>
    <p:sldId id="271" r:id="rId15"/>
    <p:sldId id="272" r:id="rId16"/>
    <p:sldId id="278" r:id="rId17"/>
    <p:sldId id="279" r:id="rId18"/>
    <p:sldId id="280" r:id="rId19"/>
    <p:sldId id="281" r:id="rId20"/>
    <p:sldId id="282" r:id="rId21"/>
    <p:sldId id="286" r:id="rId22"/>
    <p:sldId id="287" r:id="rId23"/>
    <p:sldId id="288" r:id="rId24"/>
    <p:sldId id="289" r:id="rId25"/>
    <p:sldId id="290" r:id="rId26"/>
    <p:sldId id="291" r:id="rId27"/>
    <p:sldId id="292" r:id="rId28"/>
    <p:sldId id="293" r:id="rId29"/>
    <p:sldId id="294" r:id="rId30"/>
    <p:sldId id="296" r:id="rId31"/>
    <p:sldId id="297" r:id="rId32"/>
    <p:sldId id="298" r:id="rId33"/>
    <p:sldId id="299" r:id="rId34"/>
    <p:sldId id="300" r:id="rId35"/>
    <p:sldId id="302" r:id="rId36"/>
    <p:sldId id="303" r:id="rId37"/>
    <p:sldId id="304" r:id="rId38"/>
    <p:sldId id="305" r:id="rId39"/>
    <p:sldId id="307" r:id="rId40"/>
    <p:sldId id="308" r:id="rId41"/>
    <p:sldId id="309" r:id="rId42"/>
    <p:sldId id="310" r:id="rId43"/>
    <p:sldId id="314" r:id="rId44"/>
    <p:sldId id="323" r:id="rId45"/>
    <p:sldId id="324" r:id="rId46"/>
    <p:sldId id="328" r:id="rId47"/>
    <p:sldId id="329" r:id="rId48"/>
    <p:sldId id="332" r:id="rId49"/>
    <p:sldId id="334" r:id="rId50"/>
    <p:sldId id="336" r:id="rId51"/>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77"/>
  </p:normalViewPr>
  <p:slideViewPr>
    <p:cSldViewPr snapToGrid="0" snapToObjects="1">
      <p:cViewPr varScale="1">
        <p:scale>
          <a:sx n="65" d="100"/>
          <a:sy n="65" d="100"/>
        </p:scale>
        <p:origin x="1688"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4" name="Shape 244"/>
          <p:cNvSpPr>
            <a:spLocks noGrp="1" noRot="1" noChangeAspect="1"/>
          </p:cNvSpPr>
          <p:nvPr>
            <p:ph type="sldImg"/>
          </p:nvPr>
        </p:nvSpPr>
        <p:spPr>
          <a:xfrm>
            <a:off x="1143000" y="685800"/>
            <a:ext cx="4572000" cy="3429000"/>
          </a:xfrm>
          <a:prstGeom prst="rect">
            <a:avLst/>
          </a:prstGeom>
        </p:spPr>
        <p:txBody>
          <a:bodyPr/>
          <a:lstStyle/>
          <a:p>
            <a:endParaRPr/>
          </a:p>
        </p:txBody>
      </p:sp>
      <p:sp>
        <p:nvSpPr>
          <p:cNvPr id="245" name="Shape 24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Shape 266"/>
          <p:cNvSpPr>
            <a:spLocks noGrp="1" noRot="1" noChangeAspect="1"/>
          </p:cNvSpPr>
          <p:nvPr>
            <p:ph type="sldImg"/>
          </p:nvPr>
        </p:nvSpPr>
        <p:spPr>
          <a:prstGeom prst="rect">
            <a:avLst/>
          </a:prstGeom>
        </p:spPr>
        <p:txBody>
          <a:bodyPr/>
          <a:lstStyle/>
          <a:p>
            <a:endParaRPr/>
          </a:p>
        </p:txBody>
      </p:sp>
      <p:sp>
        <p:nvSpPr>
          <p:cNvPr id="267" name="Shape 267"/>
          <p:cNvSpPr>
            <a:spLocks noGrp="1"/>
          </p:cNvSpPr>
          <p:nvPr>
            <p:ph type="body" sz="quarter" idx="1"/>
          </p:nvPr>
        </p:nvSpPr>
        <p:spPr>
          <a:prstGeom prst="rect">
            <a:avLst/>
          </a:prstGeom>
        </p:spPr>
        <p:txBody>
          <a:bodyPr/>
          <a:lstStyle/>
          <a:p>
            <a:r>
              <a:t>evaluation office : 1968</a:t>
            </a:r>
          </a:p>
          <a:p>
            <a:r>
              <a:t>Project appraisal report = staff resistance, trop long, trop compliqué</a:t>
            </a:r>
          </a:p>
          <a:p>
            <a:r>
              <a:t>washington base consulting firm Fry Associates,  pour comprendre et proposer</a:t>
            </a:r>
          </a:p>
          <a:p>
            <a:r>
              <a:t>Rosenberg and Posner</a:t>
            </a:r>
          </a:p>
          <a:p>
            <a:pPr marL="411338" indent="-411338">
              <a:buSzPct val="100000"/>
              <a:buAutoNum type="arabicPeriod"/>
            </a:pPr>
            <a:r>
              <a:t>déjà des outils existants</a:t>
            </a:r>
          </a:p>
          <a:p>
            <a:pPr marL="411338" indent="-411338">
              <a:buSzPct val="100000"/>
              <a:buAutoNum type="arabicPeriod"/>
            </a:pPr>
            <a:r>
              <a:t>pas de dispositif au niveau de l’agence</a:t>
            </a:r>
          </a:p>
          <a:p>
            <a:pPr marL="411338" indent="-411338">
              <a:buSzPct val="100000"/>
              <a:buAutoNum type="arabicPeriod"/>
            </a:pPr>
            <a:r>
              <a:t>pas de vision globale, de lien entre les réalisations et la contribution au développement </a:t>
            </a:r>
          </a:p>
          <a:p>
            <a:r>
              <a:t>propose le cadre puis créer leur propre boite, PCI, organise des sessions de training of trainers : 3000 formés, formation de formateur, 6 millions de dollars dans les années 70,  40 personnes, le prestataire principal d’USAID pour l’évaluation </a:t>
            </a:r>
          </a:p>
          <a:p>
            <a:endParaRPr/>
          </a:p>
          <a:p>
            <a:r>
              <a:t>PCI ferme dans les années 70, mais les consultants vont poursuivre leur carrière dans d’autres organismes de développement et diffuser ainsi le modèle - Posner va travailler pour la GTZ et développé le ZOPP (GOPP- Goal Oriented Project Planning)</a:t>
            </a:r>
          </a:p>
          <a:p>
            <a:endParaRPr/>
          </a:p>
          <a:p>
            <a:r>
              <a:t>outil institutionnel au niveau de l’agence - développé dans une démarche scientifique : on développe une hypothèse, on expérimente, on évalue</a:t>
            </a:r>
          </a:p>
          <a:p>
            <a:endParaRPr/>
          </a:p>
          <a:p>
            <a:r>
              <a:t>Constat : </a:t>
            </a:r>
          </a:p>
          <a:p>
            <a:r>
              <a:t>1/ manque de lien entre les activités générées et </a:t>
            </a:r>
          </a:p>
          <a:p>
            <a:pPr marL="305593" indent="-305593">
              <a:buSzPct val="145000"/>
              <a:buChar char="-"/>
            </a:pPr>
            <a:r>
              <a:t>le développement </a:t>
            </a:r>
          </a:p>
          <a:p>
            <a:pPr marL="305593" indent="-305593">
              <a:buSzPct val="145000"/>
              <a:buChar char="-"/>
            </a:pPr>
            <a:r>
              <a:t>la politique étrangère (c’est à dire que le projet dérive en cours de route pour répondre aux besoins les plus pressants) - cohérence interne</a:t>
            </a:r>
          </a:p>
          <a:p>
            <a:pPr marL="305593" indent="-305593">
              <a:buSzPct val="145000"/>
              <a:buChar char="-"/>
            </a:pPr>
            <a:endParaRPr/>
          </a:p>
          <a:p>
            <a:r>
              <a:t> 2/ un outil de management qui permet de pouvoir apprécier l’efficacité d’un manager sans prendre en compte ce qui n’est pas de sa responsabilité </a:t>
            </a:r>
          </a:p>
          <a:p>
            <a:endParaRPr/>
          </a:p>
          <a:p>
            <a:r>
              <a:t>puis utilisé comme outil de contractualisation :</a:t>
            </a:r>
          </a:p>
          <a:p>
            <a:pPr marL="305593" indent="-305593">
              <a:buSzPct val="145000"/>
              <a:buChar char="-"/>
            </a:pPr>
            <a:r>
              <a:t>demande de financement </a:t>
            </a:r>
          </a:p>
          <a:p>
            <a:pPr marL="305593" indent="-305593">
              <a:buSzPct val="145000"/>
              <a:buChar char="-"/>
            </a:pPr>
            <a:r>
              <a:t>outil de suivi et évaluation </a:t>
            </a:r>
          </a:p>
          <a:p>
            <a:endParaRPr/>
          </a:p>
          <a:p>
            <a:r>
              <a:t>le cadre permet de choisir l’outil qui a le plus de chance de succès</a:t>
            </a:r>
          </a:p>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2" name="Shape 902"/>
          <p:cNvSpPr>
            <a:spLocks noGrp="1" noRot="1" noChangeAspect="1"/>
          </p:cNvSpPr>
          <p:nvPr>
            <p:ph type="sldImg"/>
          </p:nvPr>
        </p:nvSpPr>
        <p:spPr>
          <a:prstGeom prst="rect">
            <a:avLst/>
          </a:prstGeom>
        </p:spPr>
        <p:txBody>
          <a:bodyPr/>
          <a:lstStyle/>
          <a:p>
            <a:endParaRPr/>
          </a:p>
        </p:txBody>
      </p:sp>
      <p:sp>
        <p:nvSpPr>
          <p:cNvPr id="903" name="Shape 903"/>
          <p:cNvSpPr>
            <a:spLocks noGrp="1"/>
          </p:cNvSpPr>
          <p:nvPr>
            <p:ph type="body" sz="quarter" idx="1"/>
          </p:nvPr>
        </p:nvSpPr>
        <p:spPr>
          <a:prstGeom prst="rect">
            <a:avLst/>
          </a:prstGeom>
        </p:spPr>
        <p:txBody>
          <a:bodyPr/>
          <a:lstStyle/>
          <a:p>
            <a:pPr defTabSz="584200">
              <a:lnSpc>
                <a:spcPct val="100000"/>
              </a:lnSpc>
              <a:defRPr>
                <a:latin typeface="Lucida Grande"/>
                <a:ea typeface="Lucida Grande"/>
                <a:cs typeface="Lucida Grande"/>
                <a:sym typeface="Lucida Grande"/>
              </a:defRPr>
            </a:pPr>
            <a:r>
              <a:t>Q3 - Où veut-on aller ? </a:t>
            </a:r>
          </a:p>
          <a:p>
            <a:pPr defTabSz="584200">
              <a:lnSpc>
                <a:spcPct val="100000"/>
              </a:lnSpc>
              <a:defRPr>
                <a:latin typeface="Lucida Grande"/>
                <a:ea typeface="Lucida Grande"/>
                <a:cs typeface="Lucida Grande"/>
                <a:sym typeface="Lucida Grande"/>
              </a:defRPr>
            </a:pPr>
            <a:r>
              <a:t>Lister les solutions et les objectifs potentiels</a:t>
            </a:r>
          </a:p>
          <a:p>
            <a:pPr defTabSz="584200">
              <a:lnSpc>
                <a:spcPct val="100000"/>
              </a:lnSpc>
              <a:defRPr>
                <a:latin typeface="Lucida Grande"/>
                <a:ea typeface="Lucida Grande"/>
                <a:cs typeface="Lucida Grande"/>
                <a:sym typeface="Lucida Grande"/>
              </a:defRPr>
            </a:pPr>
            <a:r>
              <a:t>les changements concrets attendus par la population </a:t>
            </a:r>
          </a:p>
          <a:p>
            <a:pPr defTabSz="584200">
              <a:lnSpc>
                <a:spcPct val="100000"/>
              </a:lnSpc>
              <a:defRPr>
                <a:latin typeface="Lucida Grande"/>
                <a:ea typeface="Lucida Grande"/>
                <a:cs typeface="Lucida Grande"/>
                <a:sym typeface="Lucida Grande"/>
              </a:defRPr>
            </a:pPr>
            <a:r>
              <a:t>S’accorder sur l’objectif spécifique du projet,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 name="Shape 911"/>
          <p:cNvSpPr>
            <a:spLocks noGrp="1" noRot="1" noChangeAspect="1"/>
          </p:cNvSpPr>
          <p:nvPr>
            <p:ph type="sldImg"/>
          </p:nvPr>
        </p:nvSpPr>
        <p:spPr>
          <a:prstGeom prst="rect">
            <a:avLst/>
          </a:prstGeom>
        </p:spPr>
        <p:txBody>
          <a:bodyPr/>
          <a:lstStyle/>
          <a:p>
            <a:endParaRPr/>
          </a:p>
        </p:txBody>
      </p:sp>
      <p:sp>
        <p:nvSpPr>
          <p:cNvPr id="912" name="Shape 912"/>
          <p:cNvSpPr>
            <a:spLocks noGrp="1"/>
          </p:cNvSpPr>
          <p:nvPr>
            <p:ph type="body" sz="quarter" idx="1"/>
          </p:nvPr>
        </p:nvSpPr>
        <p:spPr>
          <a:prstGeom prst="rect">
            <a:avLst/>
          </a:prstGeom>
        </p:spPr>
        <p:txBody>
          <a:bodyPr/>
          <a:lstStyle/>
          <a:p>
            <a:pPr defTabSz="584200">
              <a:lnSpc>
                <a:spcPct val="100000"/>
              </a:lnSpc>
              <a:defRPr>
                <a:latin typeface="Lucida Grande"/>
                <a:ea typeface="Lucida Grande"/>
                <a:cs typeface="Lucida Grande"/>
                <a:sym typeface="Lucida Grande"/>
              </a:defRPr>
            </a:pPr>
            <a:r>
              <a:t>Q3 - Où veut-on aller ? </a:t>
            </a:r>
          </a:p>
          <a:p>
            <a:pPr defTabSz="584200">
              <a:lnSpc>
                <a:spcPct val="100000"/>
              </a:lnSpc>
              <a:defRPr>
                <a:latin typeface="Lucida Grande"/>
                <a:ea typeface="Lucida Grande"/>
                <a:cs typeface="Lucida Grande"/>
                <a:sym typeface="Lucida Grande"/>
              </a:defRPr>
            </a:pPr>
            <a:r>
              <a:t>Lister les solutions et les objectifs potentiels</a:t>
            </a:r>
          </a:p>
          <a:p>
            <a:pPr defTabSz="584200">
              <a:lnSpc>
                <a:spcPct val="100000"/>
              </a:lnSpc>
              <a:defRPr>
                <a:latin typeface="Lucida Grande"/>
                <a:ea typeface="Lucida Grande"/>
                <a:cs typeface="Lucida Grande"/>
                <a:sym typeface="Lucida Grande"/>
              </a:defRPr>
            </a:pPr>
            <a:r>
              <a:t>les changements concrets attendus par la population </a:t>
            </a:r>
          </a:p>
          <a:p>
            <a:pPr defTabSz="584200">
              <a:lnSpc>
                <a:spcPct val="100000"/>
              </a:lnSpc>
              <a:defRPr>
                <a:latin typeface="Lucida Grande"/>
                <a:ea typeface="Lucida Grande"/>
                <a:cs typeface="Lucida Grande"/>
                <a:sym typeface="Lucida Grande"/>
              </a:defRPr>
            </a:pPr>
            <a:r>
              <a:t>S’accorder sur l’objectif spécifique du projet,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3" name="Shape 963"/>
          <p:cNvSpPr>
            <a:spLocks noGrp="1" noRot="1" noChangeAspect="1"/>
          </p:cNvSpPr>
          <p:nvPr>
            <p:ph type="sldImg"/>
          </p:nvPr>
        </p:nvSpPr>
        <p:spPr>
          <a:prstGeom prst="rect">
            <a:avLst/>
          </a:prstGeom>
        </p:spPr>
        <p:txBody>
          <a:bodyPr/>
          <a:lstStyle/>
          <a:p>
            <a:endParaRPr/>
          </a:p>
        </p:txBody>
      </p:sp>
      <p:sp>
        <p:nvSpPr>
          <p:cNvPr id="964" name="Shape 964"/>
          <p:cNvSpPr>
            <a:spLocks noGrp="1"/>
          </p:cNvSpPr>
          <p:nvPr>
            <p:ph type="body" sz="quarter" idx="1"/>
          </p:nvPr>
        </p:nvSpPr>
        <p:spPr>
          <a:prstGeom prst="rect">
            <a:avLst/>
          </a:prstGeom>
        </p:spPr>
        <p:txBody>
          <a:bodyPr/>
          <a:lstStyle/>
          <a:p>
            <a:r>
              <a:t>activités et réalisation (le tronc est l’objectif spécifique)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 name="Shape 990"/>
          <p:cNvSpPr>
            <a:spLocks noGrp="1" noRot="1" noChangeAspect="1"/>
          </p:cNvSpPr>
          <p:nvPr>
            <p:ph type="sldImg"/>
          </p:nvPr>
        </p:nvSpPr>
        <p:spPr>
          <a:prstGeom prst="rect">
            <a:avLst/>
          </a:prstGeom>
        </p:spPr>
        <p:txBody>
          <a:bodyPr/>
          <a:lstStyle/>
          <a:p>
            <a:endParaRPr/>
          </a:p>
        </p:txBody>
      </p:sp>
      <p:sp>
        <p:nvSpPr>
          <p:cNvPr id="991" name="Shape 991"/>
          <p:cNvSpPr>
            <a:spLocks noGrp="1"/>
          </p:cNvSpPr>
          <p:nvPr>
            <p:ph type="body" sz="quarter" idx="1"/>
          </p:nvPr>
        </p:nvSpPr>
        <p:spPr>
          <a:prstGeom prst="rect">
            <a:avLst/>
          </a:prstGeom>
        </p:spPr>
        <p:txBody>
          <a:bodyPr/>
          <a:lstStyle/>
          <a:p>
            <a:r>
              <a:t>activités et réalisation (le tronc est l’objectif spécifique)</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 name="Shape 1024"/>
          <p:cNvSpPr>
            <a:spLocks noGrp="1" noRot="1" noChangeAspect="1"/>
          </p:cNvSpPr>
          <p:nvPr>
            <p:ph type="sldImg"/>
          </p:nvPr>
        </p:nvSpPr>
        <p:spPr>
          <a:prstGeom prst="rect">
            <a:avLst/>
          </a:prstGeom>
        </p:spPr>
        <p:txBody>
          <a:bodyPr/>
          <a:lstStyle/>
          <a:p>
            <a:endParaRPr/>
          </a:p>
        </p:txBody>
      </p:sp>
      <p:sp>
        <p:nvSpPr>
          <p:cNvPr id="1025" name="Shape 1025"/>
          <p:cNvSpPr>
            <a:spLocks noGrp="1"/>
          </p:cNvSpPr>
          <p:nvPr>
            <p:ph type="body" sz="quarter" idx="1"/>
          </p:nvPr>
        </p:nvSpPr>
        <p:spPr>
          <a:prstGeom prst="rect">
            <a:avLst/>
          </a:prstGeom>
        </p:spPr>
        <p:txBody>
          <a:bodyPr/>
          <a:lstStyle/>
          <a:p>
            <a:r>
              <a:t>branches de l’arbres : des effets et impact (objectif global)</a:t>
            </a:r>
          </a:p>
          <a:p>
            <a:r>
              <a:t>pour le département SE les données fiables est un effet</a:t>
            </a:r>
          </a:p>
          <a:p>
            <a:r>
              <a:t>pour l’organisation dans son ensemble c’est une réalisation, l’objectif spécifique un meilleur éclairage des effets et l’objectif global contribution au ODD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 name="Shape 1034"/>
          <p:cNvSpPr>
            <a:spLocks noGrp="1" noRot="1" noChangeAspect="1"/>
          </p:cNvSpPr>
          <p:nvPr>
            <p:ph type="sldImg"/>
          </p:nvPr>
        </p:nvSpPr>
        <p:spPr>
          <a:prstGeom prst="rect">
            <a:avLst/>
          </a:prstGeom>
        </p:spPr>
        <p:txBody>
          <a:bodyPr/>
          <a:lstStyle/>
          <a:p>
            <a:endParaRPr/>
          </a:p>
        </p:txBody>
      </p:sp>
      <p:sp>
        <p:nvSpPr>
          <p:cNvPr id="1035" name="Shape 1035"/>
          <p:cNvSpPr>
            <a:spLocks noGrp="1"/>
          </p:cNvSpPr>
          <p:nvPr>
            <p:ph type="body" sz="quarter" idx="1"/>
          </p:nvPr>
        </p:nvSpPr>
        <p:spPr>
          <a:prstGeom prst="rect">
            <a:avLst/>
          </a:prstGeom>
        </p:spPr>
        <p:txBody>
          <a:bodyPr/>
          <a:lstStyle/>
          <a:p>
            <a:r>
              <a:t>Q4 - Comment y aller ?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 name="Shape 1044"/>
          <p:cNvSpPr>
            <a:spLocks noGrp="1" noRot="1" noChangeAspect="1"/>
          </p:cNvSpPr>
          <p:nvPr>
            <p:ph type="sldImg"/>
          </p:nvPr>
        </p:nvSpPr>
        <p:spPr>
          <a:prstGeom prst="rect">
            <a:avLst/>
          </a:prstGeom>
        </p:spPr>
        <p:txBody>
          <a:bodyPr/>
          <a:lstStyle/>
          <a:p>
            <a:endParaRPr/>
          </a:p>
        </p:txBody>
      </p:sp>
      <p:sp>
        <p:nvSpPr>
          <p:cNvPr id="1045" name="Shape 1045"/>
          <p:cNvSpPr>
            <a:spLocks noGrp="1"/>
          </p:cNvSpPr>
          <p:nvPr>
            <p:ph type="body" sz="quarter" idx="1"/>
          </p:nvPr>
        </p:nvSpPr>
        <p:spPr>
          <a:prstGeom prst="rect">
            <a:avLst/>
          </a:prstGeom>
        </p:spPr>
        <p:txBody>
          <a:bodyPr/>
          <a:lstStyle/>
          <a:p>
            <a:r>
              <a:t>Elagage de l’arbre mais un élagage qui débute par les racines… et dès que vous coupez une racine cela affecte bien la totalité de l’arbre et se répercute au niveau des branches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7" name="Shape 1117"/>
          <p:cNvSpPr>
            <a:spLocks noGrp="1" noRot="1" noChangeAspect="1"/>
          </p:cNvSpPr>
          <p:nvPr>
            <p:ph type="sldImg"/>
          </p:nvPr>
        </p:nvSpPr>
        <p:spPr>
          <a:prstGeom prst="rect">
            <a:avLst/>
          </a:prstGeom>
        </p:spPr>
        <p:txBody>
          <a:bodyPr/>
          <a:lstStyle/>
          <a:p>
            <a:endParaRPr/>
          </a:p>
        </p:txBody>
      </p:sp>
      <p:sp>
        <p:nvSpPr>
          <p:cNvPr id="1118" name="Shape 1118"/>
          <p:cNvSpPr>
            <a:spLocks noGrp="1"/>
          </p:cNvSpPr>
          <p:nvPr>
            <p:ph type="body" sz="quarter" idx="1"/>
          </p:nvPr>
        </p:nvSpPr>
        <p:spPr>
          <a:prstGeom prst="rect">
            <a:avLst/>
          </a:prstGeom>
        </p:spPr>
        <p:txBody>
          <a:bodyPr/>
          <a:lstStyle/>
          <a:p>
            <a:r>
              <a:t>les branches deviennent les objectifs globaux</a:t>
            </a:r>
          </a:p>
          <a:p>
            <a:r>
              <a:t>le tronc devient l’objectif spécifique</a:t>
            </a:r>
          </a:p>
          <a:p>
            <a:r>
              <a:t>les racines se transforment en réalisations et activités</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 name="Shape 1175"/>
          <p:cNvSpPr>
            <a:spLocks noGrp="1" noRot="1" noChangeAspect="1"/>
          </p:cNvSpPr>
          <p:nvPr>
            <p:ph type="sldImg"/>
          </p:nvPr>
        </p:nvSpPr>
        <p:spPr>
          <a:prstGeom prst="rect">
            <a:avLst/>
          </a:prstGeom>
        </p:spPr>
        <p:txBody>
          <a:bodyPr/>
          <a:lstStyle/>
          <a:p>
            <a:endParaRPr/>
          </a:p>
        </p:txBody>
      </p:sp>
      <p:sp>
        <p:nvSpPr>
          <p:cNvPr id="1176" name="Shape 1176"/>
          <p:cNvSpPr>
            <a:spLocks noGrp="1"/>
          </p:cNvSpPr>
          <p:nvPr>
            <p:ph type="body" sz="quarter" idx="1"/>
          </p:nvPr>
        </p:nvSpPr>
        <p:spPr>
          <a:prstGeom prst="rect">
            <a:avLst/>
          </a:prstGeom>
        </p:spPr>
        <p:txBody>
          <a:bodyPr/>
          <a:lstStyle/>
          <a:p>
            <a:r>
              <a:t>branches de l’arbres : des effets et impact (objectif global)</a:t>
            </a:r>
          </a:p>
          <a:p>
            <a:r>
              <a:t>pour le département SE les données fiables est un effet</a:t>
            </a:r>
          </a:p>
          <a:p>
            <a:r>
              <a:t>pour l’organisation dans son ensemble c’est une réalisation, l’objectif spécifique un meilleur éclairage des effets et l’objectif global contribution au ODD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6" name="Shape 1216"/>
          <p:cNvSpPr>
            <a:spLocks noGrp="1" noRot="1" noChangeAspect="1"/>
          </p:cNvSpPr>
          <p:nvPr>
            <p:ph type="sldImg"/>
          </p:nvPr>
        </p:nvSpPr>
        <p:spPr>
          <a:prstGeom prst="rect">
            <a:avLst/>
          </a:prstGeom>
        </p:spPr>
        <p:txBody>
          <a:bodyPr/>
          <a:lstStyle/>
          <a:p>
            <a:endParaRPr/>
          </a:p>
        </p:txBody>
      </p:sp>
      <p:sp>
        <p:nvSpPr>
          <p:cNvPr id="1217" name="Shape 1217"/>
          <p:cNvSpPr>
            <a:spLocks noGrp="1"/>
          </p:cNvSpPr>
          <p:nvPr>
            <p:ph type="body" sz="quarter" idx="1"/>
          </p:nvPr>
        </p:nvSpPr>
        <p:spPr>
          <a:prstGeom prst="rect">
            <a:avLst/>
          </a:prstGeom>
        </p:spPr>
        <p:txBody>
          <a:bodyPr/>
          <a:lstStyle/>
          <a:p>
            <a:pPr defTabSz="584200">
              <a:lnSpc>
                <a:spcPct val="100000"/>
              </a:lnSpc>
              <a:defRPr>
                <a:latin typeface="Lucida Grande"/>
                <a:ea typeface="Lucida Grande"/>
                <a:cs typeface="Lucida Grande"/>
                <a:sym typeface="Lucida Grande"/>
              </a:defRPr>
            </a:pPr>
            <a:r>
              <a:t>Néanmoins et surtout ces analyses visent à considérer l’ensemble des alternatives visant à résoudre une même problématique et à choisir celle qui sera mise en oeuvre.</a:t>
            </a:r>
          </a:p>
          <a:p>
            <a:pPr defTabSz="584200">
              <a:lnSpc>
                <a:spcPct val="100000"/>
              </a:lnSpc>
              <a:defRPr>
                <a:latin typeface="Lucida Grande"/>
                <a:ea typeface="Lucida Grande"/>
                <a:cs typeface="Lucida Grande"/>
                <a:sym typeface="Lucida Grande"/>
              </a:defRPr>
            </a:pPr>
            <a:endParaRPr/>
          </a:p>
          <a:p>
            <a:pPr defTabSz="584200">
              <a:lnSpc>
                <a:spcPct val="100000"/>
              </a:lnSpc>
              <a:defRPr>
                <a:latin typeface="Lucida Grande"/>
                <a:ea typeface="Lucida Grande"/>
                <a:cs typeface="Lucida Grande"/>
                <a:sym typeface="Lucida Grande"/>
              </a:defRPr>
            </a:pPr>
            <a:r>
              <a:t>4 phases d’analyse afin de sélectionner la meilleure stratégie possible avant de débuter la rédaction des 4 colonnes du cadre. Et surtout dans cette valse le plus important reste toujours la symbiose avec son/sa partenaire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 name="Shape 307"/>
          <p:cNvSpPr>
            <a:spLocks noGrp="1" noRot="1" noChangeAspect="1"/>
          </p:cNvSpPr>
          <p:nvPr>
            <p:ph type="sldImg"/>
          </p:nvPr>
        </p:nvSpPr>
        <p:spPr>
          <a:prstGeom prst="rect">
            <a:avLst/>
          </a:prstGeom>
        </p:spPr>
        <p:txBody>
          <a:bodyPr/>
          <a:lstStyle/>
          <a:p>
            <a:endParaRPr/>
          </a:p>
        </p:txBody>
      </p:sp>
      <p:sp>
        <p:nvSpPr>
          <p:cNvPr id="308" name="Shape 308"/>
          <p:cNvSpPr>
            <a:spLocks noGrp="1"/>
          </p:cNvSpPr>
          <p:nvPr>
            <p:ph type="body" sz="quarter" idx="1"/>
          </p:nvPr>
        </p:nvSpPr>
        <p:spPr>
          <a:prstGeom prst="rect">
            <a:avLst/>
          </a:prstGeom>
        </p:spPr>
        <p:txBody>
          <a:bodyPr/>
          <a:lstStyle/>
          <a:p>
            <a:pPr defTabSz="584200">
              <a:lnSpc>
                <a:spcPct val="100000"/>
              </a:lnSpc>
              <a:defRPr>
                <a:latin typeface="Lucida Grande"/>
                <a:ea typeface="Lucida Grande"/>
                <a:cs typeface="Lucida Grande"/>
                <a:sym typeface="Lucida Grande"/>
              </a:defRPr>
            </a:pPr>
            <a:r>
              <a:t>Avant et en vue d’élaborer le cadre logique, il va falloir passer par une phase d’analyse qui comprend quatre étapes. La somme des ces 4 étapes permettra de renseigner la colonne de gauche de la matrice : la logique d’intervention.</a:t>
            </a:r>
          </a:p>
          <a:p>
            <a:pPr defTabSz="584200">
              <a:lnSpc>
                <a:spcPct val="100000"/>
              </a:lnSpc>
              <a:defRPr>
                <a:latin typeface="Lucida Grande"/>
                <a:ea typeface="Lucida Grande"/>
                <a:cs typeface="Lucida Grande"/>
                <a:sym typeface="Lucida Grande"/>
              </a:defRPr>
            </a:pPr>
            <a:endParaRPr/>
          </a:p>
          <a:p>
            <a:pPr defTabSz="584200">
              <a:lnSpc>
                <a:spcPct val="100000"/>
              </a:lnSpc>
              <a:defRPr>
                <a:latin typeface="Lucida Grande"/>
                <a:ea typeface="Lucida Grande"/>
                <a:cs typeface="Lucida Grande"/>
                <a:sym typeface="Lucida Grande"/>
              </a:defRPr>
            </a:pPr>
            <a:r>
              <a:t>on essaie surtout d'utiliser *l'approche* cadre logique (le processus de dialogue sur les objectifs est plus important que le tableau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6" name="Shape 1246"/>
          <p:cNvSpPr>
            <a:spLocks noGrp="1" noRot="1" noChangeAspect="1"/>
          </p:cNvSpPr>
          <p:nvPr>
            <p:ph type="sldImg"/>
          </p:nvPr>
        </p:nvSpPr>
        <p:spPr>
          <a:prstGeom prst="rect">
            <a:avLst/>
          </a:prstGeom>
        </p:spPr>
        <p:txBody>
          <a:bodyPr/>
          <a:lstStyle/>
          <a:p>
            <a:endParaRPr/>
          </a:p>
        </p:txBody>
      </p:sp>
      <p:sp>
        <p:nvSpPr>
          <p:cNvPr id="1247" name="Shape 1247"/>
          <p:cNvSpPr>
            <a:spLocks noGrp="1"/>
          </p:cNvSpPr>
          <p:nvPr>
            <p:ph type="body" sz="quarter" idx="1"/>
          </p:nvPr>
        </p:nvSpPr>
        <p:spPr>
          <a:prstGeom prst="rect">
            <a:avLst/>
          </a:prstGeom>
        </p:spPr>
        <p:txBody>
          <a:bodyPr/>
          <a:lstStyle>
            <a:lvl1pPr defTabSz="584200">
              <a:lnSpc>
                <a:spcPct val="100000"/>
              </a:lnSpc>
              <a:defRPr>
                <a:latin typeface="Lucida Grande"/>
                <a:ea typeface="Lucida Grande"/>
                <a:cs typeface="Lucida Grande"/>
                <a:sym typeface="Lucida Grande"/>
              </a:defRPr>
            </a:lvl1pPr>
          </a:lstStyle>
          <a:p>
            <a:r>
              <a:t>Cette logique d’intervention se matérialise alors via une forme narrative résumée explicitant le déroulé et la cohérence de l’intervention (la lecture s’effectue de haut en bas puis de bas en haut) avec cette question en filigrane : est-ce plausible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6" name="Shape 1256"/>
          <p:cNvSpPr>
            <a:spLocks noGrp="1" noRot="1" noChangeAspect="1"/>
          </p:cNvSpPr>
          <p:nvPr>
            <p:ph type="sldImg"/>
          </p:nvPr>
        </p:nvSpPr>
        <p:spPr>
          <a:prstGeom prst="rect">
            <a:avLst/>
          </a:prstGeom>
        </p:spPr>
        <p:txBody>
          <a:bodyPr/>
          <a:lstStyle/>
          <a:p>
            <a:endParaRPr/>
          </a:p>
        </p:txBody>
      </p:sp>
      <p:sp>
        <p:nvSpPr>
          <p:cNvPr id="1257" name="Shape 1257"/>
          <p:cNvSpPr>
            <a:spLocks noGrp="1"/>
          </p:cNvSpPr>
          <p:nvPr>
            <p:ph type="body" sz="quarter" idx="1"/>
          </p:nvPr>
        </p:nvSpPr>
        <p:spPr>
          <a:prstGeom prst="rect">
            <a:avLst/>
          </a:prstGeom>
        </p:spPr>
        <p:txBody>
          <a:bodyPr/>
          <a:lstStyle/>
          <a:p>
            <a:pPr defTabSz="584200">
              <a:lnSpc>
                <a:spcPct val="100000"/>
              </a:lnSpc>
              <a:defRPr>
                <a:latin typeface="Lucida Grande"/>
                <a:ea typeface="Lucida Grande"/>
                <a:cs typeface="Lucida Grande"/>
                <a:sym typeface="Lucida Grande"/>
              </a:defRPr>
            </a:pPr>
            <a:r>
              <a:t>avantage - inconvénients</a:t>
            </a:r>
          </a:p>
          <a:p>
            <a:pPr defTabSz="584200">
              <a:lnSpc>
                <a:spcPct val="100000"/>
              </a:lnSpc>
              <a:defRPr sz="1700">
                <a:latin typeface="Lucida Grande"/>
                <a:ea typeface="Lucida Grande"/>
                <a:cs typeface="Lucida Grande"/>
                <a:sym typeface="Lucida Grande"/>
              </a:defRPr>
            </a:pPr>
            <a:r>
              <a:t>incite à penser que plus les documents de planification sont correctement remplis et mis à jour et plus le travail de développement est bon - frein à l’innovation ? faciel de perdre l’enthousiame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 name="Shape 1290"/>
          <p:cNvSpPr>
            <a:spLocks noGrp="1" noRot="1" noChangeAspect="1"/>
          </p:cNvSpPr>
          <p:nvPr>
            <p:ph type="sldImg"/>
          </p:nvPr>
        </p:nvSpPr>
        <p:spPr>
          <a:prstGeom prst="rect">
            <a:avLst/>
          </a:prstGeom>
        </p:spPr>
        <p:txBody>
          <a:bodyPr/>
          <a:lstStyle/>
          <a:p>
            <a:endParaRPr/>
          </a:p>
        </p:txBody>
      </p:sp>
      <p:sp>
        <p:nvSpPr>
          <p:cNvPr id="1291" name="Shape 1291"/>
          <p:cNvSpPr>
            <a:spLocks noGrp="1"/>
          </p:cNvSpPr>
          <p:nvPr>
            <p:ph type="body" sz="quarter" idx="1"/>
          </p:nvPr>
        </p:nvSpPr>
        <p:spPr>
          <a:prstGeom prst="rect">
            <a:avLst/>
          </a:prstGeom>
        </p:spPr>
        <p:txBody>
          <a:bodyPr/>
          <a:lstStyle/>
          <a:p>
            <a:pPr>
              <a:lnSpc>
                <a:spcPct val="100000"/>
              </a:lnSpc>
              <a:defRPr sz="1200">
                <a:latin typeface="Helvetica"/>
                <a:ea typeface="Helvetica"/>
                <a:cs typeface="Helvetica"/>
                <a:sym typeface="Helvetica"/>
              </a:defRPr>
            </a:pPr>
            <a:r>
              <a:t>tester ses suppositions auprès des parties prenantes</a:t>
            </a:r>
          </a:p>
          <a:p>
            <a:pPr defTabSz="584200">
              <a:lnSpc>
                <a:spcPct val="100000"/>
              </a:lnSpc>
              <a:defRPr sz="1700">
                <a:latin typeface="Lucida Grande"/>
                <a:ea typeface="Lucida Grande"/>
                <a:cs typeface="Lucida Grande"/>
                <a:sym typeface="Lucida Grande"/>
              </a:defRPr>
            </a:pPr>
            <a:r>
              <a:t>les projets sont des « voyages de découverte » (Hirschman, 1967) - un corps étranger : comme une greffe, risque de rejet</a:t>
            </a:r>
          </a:p>
          <a:p>
            <a:pPr>
              <a:lnSpc>
                <a:spcPct val="100000"/>
              </a:lnSpc>
              <a:defRPr sz="1200">
                <a:latin typeface="Helvetica"/>
                <a:ea typeface="Helvetica"/>
                <a:cs typeface="Helvetica"/>
                <a:sym typeface="Helvetica"/>
              </a:defRPr>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1" name="Shape 1301"/>
          <p:cNvSpPr>
            <a:spLocks noGrp="1" noRot="1" noChangeAspect="1"/>
          </p:cNvSpPr>
          <p:nvPr>
            <p:ph type="sldImg"/>
          </p:nvPr>
        </p:nvSpPr>
        <p:spPr>
          <a:prstGeom prst="rect">
            <a:avLst/>
          </a:prstGeom>
        </p:spPr>
        <p:txBody>
          <a:bodyPr/>
          <a:lstStyle/>
          <a:p>
            <a:endParaRPr/>
          </a:p>
        </p:txBody>
      </p:sp>
      <p:sp>
        <p:nvSpPr>
          <p:cNvPr id="1302" name="Shape 1302"/>
          <p:cNvSpPr>
            <a:spLocks noGrp="1"/>
          </p:cNvSpPr>
          <p:nvPr>
            <p:ph type="body" sz="quarter" idx="1"/>
          </p:nvPr>
        </p:nvSpPr>
        <p:spPr>
          <a:prstGeom prst="rect">
            <a:avLst/>
          </a:prstGeom>
        </p:spPr>
        <p:txBody>
          <a:bodyPr/>
          <a:lstStyle/>
          <a:p>
            <a:r>
              <a:t>Se construit de haut en bas puis se relit de bas en haut afin de vérifier la cohérence. Chaque niveau doit permettre d’atteindre le niveau supérieur.</a:t>
            </a:r>
          </a:p>
          <a:p>
            <a:endParaRPr/>
          </a:p>
          <a:p>
            <a:r>
              <a:t>Pour les différents niveaux de résultats, la formulation décrit la situation souhaitée, l’état à atteindre sous forme d’un verbe conjugué:</a:t>
            </a:r>
          </a:p>
          <a:p>
            <a:endParaRPr/>
          </a:p>
          <a:p>
            <a:r>
              <a:t>Exemple: les jeunes créateurs d’entreprise ont accès au crédit</a:t>
            </a:r>
          </a:p>
          <a:p>
            <a:endParaRPr/>
          </a:p>
          <a:p>
            <a:r>
              <a:t>Pour les activités, on choisira un verbe à l’infinitif, un verbe d’action</a:t>
            </a:r>
          </a:p>
          <a:p>
            <a:r>
              <a:t>Exemple : mobiliser, former, financer</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3" name="Shape 1523"/>
          <p:cNvSpPr>
            <a:spLocks noGrp="1" noRot="1" noChangeAspect="1"/>
          </p:cNvSpPr>
          <p:nvPr>
            <p:ph type="sldImg"/>
          </p:nvPr>
        </p:nvSpPr>
        <p:spPr>
          <a:prstGeom prst="rect">
            <a:avLst/>
          </a:prstGeom>
        </p:spPr>
        <p:txBody>
          <a:bodyPr/>
          <a:lstStyle/>
          <a:p>
            <a:endParaRPr/>
          </a:p>
        </p:txBody>
      </p:sp>
      <p:sp>
        <p:nvSpPr>
          <p:cNvPr id="1524" name="Shape 1524"/>
          <p:cNvSpPr>
            <a:spLocks noGrp="1"/>
          </p:cNvSpPr>
          <p:nvPr>
            <p:ph type="body" sz="quarter" idx="1"/>
          </p:nvPr>
        </p:nvSpPr>
        <p:spPr>
          <a:prstGeom prst="rect">
            <a:avLst/>
          </a:prstGeom>
        </p:spPr>
        <p:txBody>
          <a:bodyPr/>
          <a:lstStyle/>
          <a:p>
            <a:pPr defTabSz="584200">
              <a:lnSpc>
                <a:spcPct val="100000"/>
              </a:lnSpc>
              <a:defRPr>
                <a:latin typeface="Lucida Grande"/>
                <a:ea typeface="Lucida Grande"/>
                <a:cs typeface="Lucida Grande"/>
                <a:sym typeface="Lucida Grande"/>
              </a:defRPr>
            </a:pPr>
            <a:r>
              <a:t>Q6 - Comment savoir si on est dans la bonne direction pour pouvoir rectifier la trajectoire puis si nous sommes arrivés à destination ? </a:t>
            </a:r>
          </a:p>
          <a:p>
            <a:pPr defTabSz="584200">
              <a:lnSpc>
                <a:spcPct val="100000"/>
              </a:lnSpc>
              <a:defRPr>
                <a:latin typeface="Lucida Grande"/>
                <a:ea typeface="Lucida Grande"/>
                <a:cs typeface="Lucida Grande"/>
                <a:sym typeface="Lucida Grande"/>
              </a:defRPr>
            </a:pPr>
            <a:endParaRPr/>
          </a:p>
          <a:p>
            <a:pPr defTabSz="584200">
              <a:lnSpc>
                <a:spcPct val="100000"/>
              </a:lnSpc>
              <a:defRPr>
                <a:latin typeface="Lucida Grande"/>
                <a:ea typeface="Lucida Grande"/>
                <a:cs typeface="Lucida Grande"/>
                <a:sym typeface="Lucida Grande"/>
              </a:defRPr>
            </a:pPr>
            <a:r>
              <a:t>la partie visible de l’iceberg…</a:t>
            </a:r>
          </a:p>
          <a:p>
            <a:pPr defTabSz="584200">
              <a:lnSpc>
                <a:spcPct val="100000"/>
              </a:lnSpc>
              <a:defRPr>
                <a:latin typeface="Lucida Grande"/>
                <a:ea typeface="Lucida Grande"/>
                <a:cs typeface="Lucida Grande"/>
                <a:sym typeface="Lucida Grande"/>
              </a:defRPr>
            </a:pPr>
            <a:endParaRPr/>
          </a:p>
          <a:p>
            <a:pPr defTabSz="584200">
              <a:lnSpc>
                <a:spcPct val="100000"/>
              </a:lnSpc>
              <a:defRPr>
                <a:latin typeface="Lucida Grande"/>
                <a:ea typeface="Lucida Grande"/>
                <a:cs typeface="Lucida Grande"/>
                <a:sym typeface="Lucida Grande"/>
              </a:defRPr>
            </a:pPr>
            <a:r>
              <a:t>visibilité sur les progrès réalisés,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8" name="Shape 1618"/>
          <p:cNvSpPr>
            <a:spLocks noGrp="1" noRot="1" noChangeAspect="1"/>
          </p:cNvSpPr>
          <p:nvPr>
            <p:ph type="sldImg"/>
          </p:nvPr>
        </p:nvSpPr>
        <p:spPr>
          <a:prstGeom prst="rect">
            <a:avLst/>
          </a:prstGeom>
        </p:spPr>
        <p:txBody>
          <a:bodyPr/>
          <a:lstStyle/>
          <a:p>
            <a:endParaRPr/>
          </a:p>
        </p:txBody>
      </p:sp>
      <p:sp>
        <p:nvSpPr>
          <p:cNvPr id="1619" name="Shape 1619"/>
          <p:cNvSpPr>
            <a:spLocks noGrp="1"/>
          </p:cNvSpPr>
          <p:nvPr>
            <p:ph type="body" sz="quarter" idx="1"/>
          </p:nvPr>
        </p:nvSpPr>
        <p:spPr>
          <a:prstGeom prst="rect">
            <a:avLst/>
          </a:prstGeom>
        </p:spPr>
        <p:txBody>
          <a:bodyPr/>
          <a:lstStyle/>
          <a:p>
            <a:pPr defTabSz="584200">
              <a:lnSpc>
                <a:spcPct val="100000"/>
              </a:lnSpc>
              <a:defRPr>
                <a:latin typeface="Lucida Grande"/>
                <a:ea typeface="Lucida Grande"/>
                <a:cs typeface="Lucida Grande"/>
                <a:sym typeface="Lucida Grande"/>
              </a:defRPr>
            </a:pPr>
            <a:r>
              <a:t>en cas de retard au démarrage, on repart sur les objectifs d’avant ?</a:t>
            </a:r>
          </a:p>
          <a:p>
            <a:pPr defTabSz="584200">
              <a:lnSpc>
                <a:spcPct val="100000"/>
              </a:lnSpc>
              <a:defRPr>
                <a:latin typeface="Lucida Grande"/>
                <a:ea typeface="Lucida Grande"/>
                <a:cs typeface="Lucida Grande"/>
                <a:sym typeface="Lucida Grande"/>
              </a:defRPr>
            </a:pPr>
            <a:r>
              <a:t>à quel date on aura l’information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Shape 338"/>
          <p:cNvSpPr>
            <a:spLocks noGrp="1" noRot="1" noChangeAspect="1"/>
          </p:cNvSpPr>
          <p:nvPr>
            <p:ph type="sldImg"/>
          </p:nvPr>
        </p:nvSpPr>
        <p:spPr>
          <a:prstGeom prst="rect">
            <a:avLst/>
          </a:prstGeom>
        </p:spPr>
        <p:txBody>
          <a:bodyPr/>
          <a:lstStyle/>
          <a:p>
            <a:endParaRPr/>
          </a:p>
        </p:txBody>
      </p:sp>
      <p:sp>
        <p:nvSpPr>
          <p:cNvPr id="339" name="Shape 339"/>
          <p:cNvSpPr>
            <a:spLocks noGrp="1"/>
          </p:cNvSpPr>
          <p:nvPr>
            <p:ph type="body" sz="quarter" idx="1"/>
          </p:nvPr>
        </p:nvSpPr>
        <p:spPr>
          <a:prstGeom prst="rect">
            <a:avLst/>
          </a:prstGeom>
        </p:spPr>
        <p:txBody>
          <a:bodyPr/>
          <a:lstStyle>
            <a:lvl1pPr defTabSz="584200">
              <a:lnSpc>
                <a:spcPct val="100000"/>
              </a:lnSpc>
              <a:defRPr>
                <a:latin typeface="Lucida Grande"/>
                <a:ea typeface="Lucida Grande"/>
                <a:cs typeface="Lucida Grande"/>
                <a:sym typeface="Lucida Grande"/>
              </a:defRPr>
            </a:lvl1pPr>
          </a:lstStyle>
          <a:p>
            <a:r>
              <a:t> lister toutes les personnes et organisations qui vont probablement être affectées, positivement ou négativement, directement ou indirectement, par le projet.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 name="Shape 450"/>
          <p:cNvSpPr>
            <a:spLocks noGrp="1" noRot="1" noChangeAspect="1"/>
          </p:cNvSpPr>
          <p:nvPr>
            <p:ph type="sldImg"/>
          </p:nvPr>
        </p:nvSpPr>
        <p:spPr>
          <a:prstGeom prst="rect">
            <a:avLst/>
          </a:prstGeom>
        </p:spPr>
        <p:txBody>
          <a:bodyPr/>
          <a:lstStyle/>
          <a:p>
            <a:endParaRPr/>
          </a:p>
        </p:txBody>
      </p:sp>
      <p:sp>
        <p:nvSpPr>
          <p:cNvPr id="451" name="Shape 451"/>
          <p:cNvSpPr>
            <a:spLocks noGrp="1"/>
          </p:cNvSpPr>
          <p:nvPr>
            <p:ph type="body" sz="quarter" idx="1"/>
          </p:nvPr>
        </p:nvSpPr>
        <p:spPr>
          <a:prstGeom prst="rect">
            <a:avLst/>
          </a:prstGeom>
        </p:spPr>
        <p:txBody>
          <a:bodyPr/>
          <a:lstStyle>
            <a:lvl1pPr defTabSz="584200">
              <a:lnSpc>
                <a:spcPct val="100000"/>
              </a:lnSpc>
              <a:defRPr>
                <a:latin typeface="Lucida Grande"/>
                <a:ea typeface="Lucida Grande"/>
                <a:cs typeface="Lucida Grande"/>
                <a:sym typeface="Lucida Grande"/>
              </a:defRPr>
            </a:lvl1pPr>
          </a:lstStyle>
          <a:p>
            <a:r>
              <a:t>Q1 - Qui est concerné par la problématique ?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 name="Shape 459"/>
          <p:cNvSpPr>
            <a:spLocks noGrp="1" noRot="1" noChangeAspect="1"/>
          </p:cNvSpPr>
          <p:nvPr>
            <p:ph type="sldImg"/>
          </p:nvPr>
        </p:nvSpPr>
        <p:spPr>
          <a:prstGeom prst="rect">
            <a:avLst/>
          </a:prstGeom>
        </p:spPr>
        <p:txBody>
          <a:bodyPr/>
          <a:lstStyle/>
          <a:p>
            <a:endParaRPr/>
          </a:p>
        </p:txBody>
      </p:sp>
      <p:sp>
        <p:nvSpPr>
          <p:cNvPr id="460" name="Shape 460"/>
          <p:cNvSpPr>
            <a:spLocks noGrp="1"/>
          </p:cNvSpPr>
          <p:nvPr>
            <p:ph type="body" sz="quarter" idx="1"/>
          </p:nvPr>
        </p:nvSpPr>
        <p:spPr>
          <a:prstGeom prst="rect">
            <a:avLst/>
          </a:prstGeom>
        </p:spPr>
        <p:txBody>
          <a:bodyPr/>
          <a:lstStyle>
            <a:lvl1pPr defTabSz="584200">
              <a:lnSpc>
                <a:spcPct val="100000"/>
              </a:lnSpc>
              <a:defRPr>
                <a:latin typeface="Lucida Grande"/>
                <a:ea typeface="Lucida Grande"/>
                <a:cs typeface="Lucida Grande"/>
                <a:sym typeface="Lucida Grande"/>
              </a:defRPr>
            </a:lvl1pPr>
          </a:lstStyle>
          <a:p>
            <a:r>
              <a:t>Q1 - Qui est concerné par la problématique ?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 name="Shape 471"/>
          <p:cNvSpPr>
            <a:spLocks noGrp="1" noRot="1" noChangeAspect="1"/>
          </p:cNvSpPr>
          <p:nvPr>
            <p:ph type="sldImg"/>
          </p:nvPr>
        </p:nvSpPr>
        <p:spPr>
          <a:prstGeom prst="rect">
            <a:avLst/>
          </a:prstGeom>
        </p:spPr>
        <p:txBody>
          <a:bodyPr/>
          <a:lstStyle/>
          <a:p>
            <a:endParaRPr/>
          </a:p>
        </p:txBody>
      </p:sp>
      <p:sp>
        <p:nvSpPr>
          <p:cNvPr id="472" name="Shape 472"/>
          <p:cNvSpPr>
            <a:spLocks noGrp="1"/>
          </p:cNvSpPr>
          <p:nvPr>
            <p:ph type="body" sz="quarter" idx="1"/>
          </p:nvPr>
        </p:nvSpPr>
        <p:spPr>
          <a:prstGeom prst="rect">
            <a:avLst/>
          </a:prstGeom>
        </p:spPr>
        <p:txBody>
          <a:bodyPr/>
          <a:lstStyle>
            <a:lvl1pPr defTabSz="584200">
              <a:lnSpc>
                <a:spcPct val="100000"/>
              </a:lnSpc>
              <a:defRPr>
                <a:latin typeface="Lucida Grande"/>
                <a:ea typeface="Lucida Grande"/>
                <a:cs typeface="Lucida Grande"/>
                <a:sym typeface="Lucida Grande"/>
              </a:defRPr>
            </a:lvl1pPr>
          </a:lstStyle>
          <a:p>
            <a:r>
              <a:t>Q1 - Qui est concerné par la problématique ?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 name="Shape 586"/>
          <p:cNvSpPr>
            <a:spLocks noGrp="1" noRot="1" noChangeAspect="1"/>
          </p:cNvSpPr>
          <p:nvPr>
            <p:ph type="sldImg"/>
          </p:nvPr>
        </p:nvSpPr>
        <p:spPr>
          <a:prstGeom prst="rect">
            <a:avLst/>
          </a:prstGeom>
        </p:spPr>
        <p:txBody>
          <a:bodyPr/>
          <a:lstStyle/>
          <a:p>
            <a:endParaRPr/>
          </a:p>
        </p:txBody>
      </p:sp>
      <p:sp>
        <p:nvSpPr>
          <p:cNvPr id="587" name="Shape 587"/>
          <p:cNvSpPr>
            <a:spLocks noGrp="1"/>
          </p:cNvSpPr>
          <p:nvPr>
            <p:ph type="body" sz="quarter" idx="1"/>
          </p:nvPr>
        </p:nvSpPr>
        <p:spPr>
          <a:prstGeom prst="rect">
            <a:avLst/>
          </a:prstGeom>
        </p:spPr>
        <p:txBody>
          <a:bodyPr/>
          <a:lstStyle/>
          <a:p>
            <a:pPr defTabSz="584200">
              <a:lnSpc>
                <a:spcPct val="100000"/>
              </a:lnSpc>
              <a:defRPr>
                <a:latin typeface="Lucida Grande"/>
                <a:ea typeface="Lucida Grande"/>
                <a:cs typeface="Lucida Grande"/>
                <a:sym typeface="Lucida Grande"/>
              </a:defRPr>
            </a:pPr>
            <a:r>
              <a:t>Q1 - Qui est concerné par la problématique ?</a:t>
            </a:r>
          </a:p>
          <a:p>
            <a:pPr defTabSz="584200">
              <a:lnSpc>
                <a:spcPct val="100000"/>
              </a:lnSpc>
              <a:defRPr>
                <a:latin typeface="Lucida Grande"/>
                <a:ea typeface="Lucida Grande"/>
                <a:cs typeface="Lucida Grande"/>
                <a:sym typeface="Lucida Grande"/>
              </a:defRPr>
            </a:pPr>
            <a:endParaRPr/>
          </a:p>
          <a:p>
            <a:pPr defTabSz="584200">
              <a:lnSpc>
                <a:spcPct val="100000"/>
              </a:lnSpc>
              <a:defRPr>
                <a:latin typeface="Lucida Grande"/>
                <a:ea typeface="Lucida Grande"/>
                <a:cs typeface="Lucida Grande"/>
                <a:sym typeface="Lucida Grande"/>
              </a:defRPr>
            </a:pPr>
            <a:r>
              <a:t>transversale à tout projet - en cour d’accomplissement en interne - potentiellement une mission d’accompagnement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Shape 639"/>
          <p:cNvSpPr>
            <a:spLocks noGrp="1" noRot="1" noChangeAspect="1"/>
          </p:cNvSpPr>
          <p:nvPr>
            <p:ph type="sldImg"/>
          </p:nvPr>
        </p:nvSpPr>
        <p:spPr>
          <a:prstGeom prst="rect">
            <a:avLst/>
          </a:prstGeom>
        </p:spPr>
        <p:txBody>
          <a:bodyPr/>
          <a:lstStyle/>
          <a:p>
            <a:endParaRPr/>
          </a:p>
        </p:txBody>
      </p:sp>
      <p:sp>
        <p:nvSpPr>
          <p:cNvPr id="640" name="Shape 640"/>
          <p:cNvSpPr>
            <a:spLocks noGrp="1"/>
          </p:cNvSpPr>
          <p:nvPr>
            <p:ph type="body" sz="quarter" idx="1"/>
          </p:nvPr>
        </p:nvSpPr>
        <p:spPr>
          <a:prstGeom prst="rect">
            <a:avLst/>
          </a:prstGeom>
        </p:spPr>
        <p:txBody>
          <a:bodyPr/>
          <a:lstStyle/>
          <a:p>
            <a:r>
              <a:t>donner une note de 1 à 10 : à quel point pouvez-vous éclairer les effets des programmes ? quel efficacité des mécanismes de réajustement en cours d’action ?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 name="Shape 668"/>
          <p:cNvSpPr>
            <a:spLocks noGrp="1" noRot="1" noChangeAspect="1"/>
          </p:cNvSpPr>
          <p:nvPr>
            <p:ph type="sldImg"/>
          </p:nvPr>
        </p:nvSpPr>
        <p:spPr>
          <a:prstGeom prst="rect">
            <a:avLst/>
          </a:prstGeom>
        </p:spPr>
        <p:txBody>
          <a:bodyPr/>
          <a:lstStyle/>
          <a:p>
            <a:endParaRPr/>
          </a:p>
        </p:txBody>
      </p:sp>
      <p:sp>
        <p:nvSpPr>
          <p:cNvPr id="669" name="Shape 669"/>
          <p:cNvSpPr>
            <a:spLocks noGrp="1"/>
          </p:cNvSpPr>
          <p:nvPr>
            <p:ph type="body" sz="quarter" idx="1"/>
          </p:nvPr>
        </p:nvSpPr>
        <p:spPr>
          <a:prstGeom prst="rect">
            <a:avLst/>
          </a:prstGeom>
        </p:spPr>
        <p:txBody>
          <a:bodyPr/>
          <a:lstStyle/>
          <a:p>
            <a:pPr defTabSz="584200">
              <a:lnSpc>
                <a:spcPct val="100000"/>
              </a:lnSpc>
              <a:defRPr>
                <a:latin typeface="Lucida Grande"/>
                <a:ea typeface="Lucida Grande"/>
                <a:cs typeface="Lucida Grande"/>
                <a:sym typeface="Lucida Grande"/>
              </a:defRPr>
            </a:pPr>
            <a:r>
              <a:t>Q2 - Où est-on ? Analyser le contexte et les causes de la problématique </a:t>
            </a:r>
          </a:p>
          <a:p>
            <a:pPr defTabSz="584200">
              <a:lnSpc>
                <a:spcPct val="100000"/>
              </a:lnSpc>
              <a:defRPr>
                <a:latin typeface="Lucida Grande"/>
                <a:ea typeface="Lucida Grande"/>
                <a:cs typeface="Lucida Grande"/>
                <a:sym typeface="Lucida Grande"/>
              </a:defRPr>
            </a:pPr>
            <a:r>
              <a:t>l’arbre à problème est l’outil central mais insuffisant pour comprendre tout le contexte - en complément SWOT, mindmap,…</a:t>
            </a:r>
          </a:p>
          <a:p>
            <a:pPr defTabSz="584200">
              <a:lnSpc>
                <a:spcPct val="100000"/>
              </a:lnSpc>
              <a:defRPr>
                <a:latin typeface="Lucida Grande"/>
                <a:ea typeface="Lucida Grande"/>
                <a:cs typeface="Lucida Grande"/>
                <a:sym typeface="Lucida Grande"/>
              </a:defRPr>
            </a:pPr>
            <a:r>
              <a:t>est-ce qu’on traite des symptomes ou des causes ?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re et sous-titre">
    <p:spTree>
      <p:nvGrpSpPr>
        <p:cNvPr id="1" name=""/>
        <p:cNvGrpSpPr/>
        <p:nvPr/>
      </p:nvGrpSpPr>
      <p:grpSpPr>
        <a:xfrm>
          <a:off x="0" y="0"/>
          <a:ext cx="0" cy="0"/>
          <a:chOff x="0" y="0"/>
          <a:chExt cx="0" cy="0"/>
        </a:xfrm>
      </p:grpSpPr>
      <p:sp>
        <p:nvSpPr>
          <p:cNvPr id="11" name="Texte du titre"/>
          <p:cNvSpPr txBox="1">
            <a:spLocks noGrp="1"/>
          </p:cNvSpPr>
          <p:nvPr>
            <p:ph type="title"/>
          </p:nvPr>
        </p:nvSpPr>
        <p:spPr>
          <a:xfrm>
            <a:off x="1270000" y="1638300"/>
            <a:ext cx="10464800" cy="3302000"/>
          </a:xfrm>
          <a:prstGeom prst="rect">
            <a:avLst/>
          </a:prstGeom>
        </p:spPr>
        <p:txBody>
          <a:bodyPr anchor="b"/>
          <a:lstStyle/>
          <a:p>
            <a:r>
              <a:t>Texte du titre</a:t>
            </a:r>
          </a:p>
        </p:txBody>
      </p:sp>
      <p:sp>
        <p:nvSpPr>
          <p:cNvPr id="12" name="Texte niveau 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Texte niveau 1</a:t>
            </a:r>
          </a:p>
          <a:p>
            <a:pPr lvl="1"/>
            <a:r>
              <a:t>Texte niveau 2</a:t>
            </a:r>
          </a:p>
          <a:p>
            <a:pPr lvl="2"/>
            <a:r>
              <a:t>Texte niveau 3</a:t>
            </a:r>
          </a:p>
          <a:p>
            <a:pPr lvl="3"/>
            <a:r>
              <a:t>Texte niveau 4</a:t>
            </a:r>
          </a:p>
          <a:p>
            <a:pPr lvl="4"/>
            <a:r>
              <a:t>Texte niveau 5</a:t>
            </a:r>
          </a:p>
        </p:txBody>
      </p:sp>
      <p:sp>
        <p:nvSpPr>
          <p:cNvPr id="13" name="Numéro de diapositive"/>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21"/>
          </p:nvPr>
        </p:nvSpPr>
        <p:spPr>
          <a:xfrm>
            <a:off x="-949853" y="0"/>
            <a:ext cx="14904506" cy="9944100"/>
          </a:xfrm>
          <a:prstGeom prst="rect">
            <a:avLst/>
          </a:prstGeom>
        </p:spPr>
        <p:txBody>
          <a:bodyPr lIns="91439" tIns="45719" rIns="91439" bIns="45719" anchor="t">
            <a:noAutofit/>
          </a:bodyPr>
          <a:lstStyle/>
          <a:p>
            <a:endParaRPr/>
          </a:p>
        </p:txBody>
      </p:sp>
      <p:sp>
        <p:nvSpPr>
          <p:cNvPr id="10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10"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117" name="Texte niveau 1…"/>
          <p:cNvSpPr txBox="1">
            <a:spLocks noGrp="1"/>
          </p:cNvSpPr>
          <p:nvPr>
            <p:ph type="body" idx="1"/>
          </p:nvPr>
        </p:nvSpPr>
        <p:spPr>
          <a:xfrm>
            <a:off x="571500" y="863600"/>
            <a:ext cx="11861800" cy="8026400"/>
          </a:xfrm>
          <a:prstGeom prst="rect">
            <a:avLst/>
          </a:prstGeom>
        </p:spPr>
        <p:txBody>
          <a:bodyPr anchor="t">
            <a:noAutofit/>
          </a:bodyPr>
          <a:lstStyle>
            <a:lvl1pPr marL="266700" indent="-266700" defTabSz="914400">
              <a:spcBef>
                <a:spcPts val="7200"/>
              </a:spcBef>
              <a:buClr>
                <a:srgbClr val="737373"/>
              </a:buClr>
              <a:buSzPct val="100000"/>
              <a:buFont typeface="Helvetica Neue"/>
              <a:defRPr sz="2600">
                <a:solidFill>
                  <a:srgbClr val="737373"/>
                </a:solidFill>
                <a:uFill>
                  <a:solidFill>
                    <a:srgbClr val="737373"/>
                  </a:solidFill>
                </a:uFill>
              </a:defRPr>
            </a:lvl1pPr>
            <a:lvl2pPr marL="660400" indent="-266700" defTabSz="914400">
              <a:spcBef>
                <a:spcPts val="7200"/>
              </a:spcBef>
              <a:buClr>
                <a:srgbClr val="737373"/>
              </a:buClr>
              <a:buSzPct val="100000"/>
              <a:buFont typeface="Helvetica Neue"/>
              <a:defRPr sz="2600">
                <a:solidFill>
                  <a:srgbClr val="737373"/>
                </a:solidFill>
                <a:uFill>
                  <a:solidFill>
                    <a:srgbClr val="737373"/>
                  </a:solidFill>
                </a:uFill>
              </a:defRPr>
            </a:lvl2pPr>
            <a:lvl3pPr marL="1104900" indent="-266700" defTabSz="914400">
              <a:spcBef>
                <a:spcPts val="7200"/>
              </a:spcBef>
              <a:buClr>
                <a:srgbClr val="737373"/>
              </a:buClr>
              <a:buSzPct val="100000"/>
              <a:buFont typeface="Helvetica Neue"/>
              <a:defRPr sz="2600">
                <a:solidFill>
                  <a:srgbClr val="737373"/>
                </a:solidFill>
                <a:uFill>
                  <a:solidFill>
                    <a:srgbClr val="737373"/>
                  </a:solidFill>
                </a:uFill>
              </a:defRPr>
            </a:lvl3pPr>
            <a:lvl4pPr marL="1549400" indent="-266700" defTabSz="914400">
              <a:spcBef>
                <a:spcPts val="7200"/>
              </a:spcBef>
              <a:buClr>
                <a:srgbClr val="737373"/>
              </a:buClr>
              <a:buSzPct val="100000"/>
              <a:buFont typeface="Helvetica Neue"/>
              <a:defRPr sz="2600">
                <a:solidFill>
                  <a:srgbClr val="737373"/>
                </a:solidFill>
                <a:uFill>
                  <a:solidFill>
                    <a:srgbClr val="737373"/>
                  </a:solidFill>
                </a:uFill>
              </a:defRPr>
            </a:lvl4pPr>
            <a:lvl5pPr marL="1993900" indent="-266700" defTabSz="914400">
              <a:spcBef>
                <a:spcPts val="7200"/>
              </a:spcBef>
              <a:buClr>
                <a:srgbClr val="737373"/>
              </a:buClr>
              <a:buSzPct val="100000"/>
              <a:buFont typeface="Helvetica Neue"/>
              <a:defRPr sz="2600">
                <a:solidFill>
                  <a:srgbClr val="737373"/>
                </a:solidFill>
                <a:uFill>
                  <a:solidFill>
                    <a:srgbClr val="737373"/>
                  </a:solidFill>
                </a:uFill>
              </a:defRPr>
            </a:lvl5pPr>
          </a:lstStyle>
          <a:p>
            <a:r>
              <a:t>Texte niveau 1</a:t>
            </a:r>
          </a:p>
          <a:p>
            <a:pPr lvl="1"/>
            <a:r>
              <a:t>Texte niveau 2</a:t>
            </a:r>
          </a:p>
          <a:p>
            <a:pPr lvl="2"/>
            <a:r>
              <a:t>Texte niveau 3</a:t>
            </a:r>
          </a:p>
          <a:p>
            <a:pPr lvl="3"/>
            <a:r>
              <a:t>Texte niveau 4</a:t>
            </a:r>
          </a:p>
          <a:p>
            <a:pPr lvl="4"/>
            <a:r>
              <a:t>Texte niveau 5</a:t>
            </a:r>
          </a:p>
        </p:txBody>
      </p:sp>
      <p:sp>
        <p:nvSpPr>
          <p:cNvPr id="118" name="Numéro de diapositive"/>
          <p:cNvSpPr txBox="1">
            <a:spLocks noGrp="1"/>
          </p:cNvSpPr>
          <p:nvPr>
            <p:ph type="sldNum" sz="quarter" idx="2"/>
          </p:nvPr>
        </p:nvSpPr>
        <p:spPr>
          <a:xfrm>
            <a:off x="6360515" y="9283700"/>
            <a:ext cx="283770" cy="287680"/>
          </a:xfrm>
          <a:prstGeom prst="rect">
            <a:avLst/>
          </a:prstGeom>
        </p:spPr>
        <p:txBody>
          <a:bodyPr/>
          <a:lstStyle>
            <a:lvl1pPr>
              <a:defRPr sz="1200">
                <a:uFill>
                  <a:solidFill>
                    <a:srgbClr val="000000"/>
                  </a:solidFill>
                </a:uFill>
              </a:defRPr>
            </a:lvl1p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125" name="Texte du titre"/>
          <p:cNvSpPr txBox="1">
            <a:spLocks noGrp="1"/>
          </p:cNvSpPr>
          <p:nvPr>
            <p:ph type="title"/>
          </p:nvPr>
        </p:nvSpPr>
        <p:spPr>
          <a:xfrm>
            <a:off x="952500" y="444500"/>
            <a:ext cx="11099800" cy="2159000"/>
          </a:xfrm>
          <a:prstGeom prst="rect">
            <a:avLst/>
          </a:prstGeom>
        </p:spPr>
        <p:txBody>
          <a:bodyPr/>
          <a:lstStyle>
            <a:lvl1pPr>
              <a:defRPr>
                <a:latin typeface="Helvetica Light"/>
                <a:ea typeface="Helvetica Light"/>
                <a:cs typeface="Helvetica Light"/>
                <a:sym typeface="Helvetica Light"/>
              </a:defRPr>
            </a:lvl1pPr>
          </a:lstStyle>
          <a:p>
            <a:r>
              <a:t>Texte du titre</a:t>
            </a:r>
          </a:p>
        </p:txBody>
      </p:sp>
      <p:sp>
        <p:nvSpPr>
          <p:cNvPr id="126" name="Texte niveau 1…"/>
          <p:cNvSpPr txBox="1">
            <a:spLocks noGrp="1"/>
          </p:cNvSpPr>
          <p:nvPr>
            <p:ph type="body" idx="1"/>
          </p:nvPr>
        </p:nvSpPr>
        <p:spPr>
          <a:xfrm>
            <a:off x="952500" y="2603500"/>
            <a:ext cx="11099800" cy="6286500"/>
          </a:xfrm>
          <a:prstGeom prst="rect">
            <a:avLst/>
          </a:prstGeom>
        </p:spPr>
        <p:txBody>
          <a:bodyPr/>
          <a:lstStyle>
            <a:lvl1pPr marL="0" indent="0">
              <a:buSzTx/>
              <a:buNone/>
              <a:defRPr sz="3600">
                <a:latin typeface="Helvetica Light"/>
                <a:ea typeface="Helvetica Light"/>
                <a:cs typeface="Helvetica Light"/>
                <a:sym typeface="Helvetica Light"/>
              </a:defRPr>
            </a:lvl1pPr>
            <a:lvl2pPr>
              <a:buSzPct val="75000"/>
              <a:defRPr sz="3600">
                <a:latin typeface="Helvetica Light"/>
                <a:ea typeface="Helvetica Light"/>
                <a:cs typeface="Helvetica Light"/>
                <a:sym typeface="Helvetica Light"/>
              </a:defRPr>
            </a:lvl2pPr>
            <a:lvl3pPr>
              <a:buSzPct val="75000"/>
              <a:defRPr sz="3600">
                <a:latin typeface="Helvetica Light"/>
                <a:ea typeface="Helvetica Light"/>
                <a:cs typeface="Helvetica Light"/>
                <a:sym typeface="Helvetica Light"/>
              </a:defRPr>
            </a:lvl3pPr>
            <a:lvl4pPr>
              <a:buSzPct val="75000"/>
              <a:defRPr sz="3600">
                <a:latin typeface="Helvetica Light"/>
                <a:ea typeface="Helvetica Light"/>
                <a:cs typeface="Helvetica Light"/>
                <a:sym typeface="Helvetica Light"/>
              </a:defRPr>
            </a:lvl4pPr>
            <a:lvl5pPr>
              <a:buSzPct val="75000"/>
              <a:defRPr sz="3600">
                <a:latin typeface="Helvetica Light"/>
                <a:ea typeface="Helvetica Light"/>
                <a:cs typeface="Helvetica Light"/>
                <a:sym typeface="Helvetica Light"/>
              </a:defRPr>
            </a:lvl5pPr>
          </a:lstStyle>
          <a:p>
            <a:r>
              <a:t>Texte niveau 1</a:t>
            </a:r>
          </a:p>
          <a:p>
            <a:pPr lvl="1"/>
            <a:r>
              <a:t>Texte niveau 2</a:t>
            </a:r>
          </a:p>
          <a:p>
            <a:pPr lvl="2"/>
            <a:r>
              <a:t>Texte niveau 3</a:t>
            </a:r>
          </a:p>
          <a:p>
            <a:pPr lvl="3"/>
            <a:r>
              <a:t>Texte niveau 4</a:t>
            </a:r>
          </a:p>
          <a:p>
            <a:pPr lvl="4"/>
            <a:r>
              <a:t>Texte niveau 5</a:t>
            </a:r>
          </a:p>
        </p:txBody>
      </p:sp>
      <p:sp>
        <p:nvSpPr>
          <p:cNvPr id="127" name="Numéro de diapositive"/>
          <p:cNvSpPr txBox="1">
            <a:spLocks noGrp="1"/>
          </p:cNvSpPr>
          <p:nvPr>
            <p:ph type="sldNum" sz="quarter" idx="2"/>
          </p:nvPr>
        </p:nvSpPr>
        <p:spPr>
          <a:xfrm>
            <a:off x="6311798" y="9251950"/>
            <a:ext cx="368504" cy="381000"/>
          </a:xfrm>
          <a:prstGeom prst="rect">
            <a:avLst/>
          </a:prstGeom>
        </p:spPr>
        <p:txBody>
          <a:bodyPr/>
          <a:lstStyle>
            <a:lvl1pPr>
              <a:defRPr sz="1800">
                <a:latin typeface="Helvetica Light"/>
                <a:ea typeface="Helvetica Light"/>
                <a:cs typeface="Helvetica Light"/>
                <a:sym typeface="Helvetica Light"/>
              </a:defRPr>
            </a:lvl1p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re et puces - Gauche">
    <p:spTree>
      <p:nvGrpSpPr>
        <p:cNvPr id="1" name=""/>
        <p:cNvGrpSpPr/>
        <p:nvPr/>
      </p:nvGrpSpPr>
      <p:grpSpPr>
        <a:xfrm>
          <a:off x="0" y="0"/>
          <a:ext cx="0" cy="0"/>
          <a:chOff x="0" y="0"/>
          <a:chExt cx="0" cy="0"/>
        </a:xfrm>
      </p:grpSpPr>
      <p:sp>
        <p:nvSpPr>
          <p:cNvPr id="143" name="Ligne"/>
          <p:cNvSpPr/>
          <p:nvPr/>
        </p:nvSpPr>
        <p:spPr>
          <a:xfrm>
            <a:off x="647700" y="1968500"/>
            <a:ext cx="11709400" cy="1588"/>
          </a:xfrm>
          <a:prstGeom prst="line">
            <a:avLst/>
          </a:prstGeom>
          <a:ln w="12700">
            <a:solidFill>
              <a:srgbClr val="9A9A9A"/>
            </a:solidFill>
            <a:miter lim="400000"/>
          </a:ln>
        </p:spPr>
        <p:txBody>
          <a:bodyPr lIns="50800" tIns="50800" rIns="50800" bIns="50800" anchor="ctr"/>
          <a:lstStyle/>
          <a:p>
            <a:pPr algn="l" defTabSz="457200">
              <a:defRPr sz="1200" b="0">
                <a:latin typeface="Helvetica"/>
                <a:ea typeface="Helvetica"/>
                <a:cs typeface="Helvetica"/>
                <a:sym typeface="Helvetica"/>
              </a:defRPr>
            </a:pPr>
            <a:endParaRPr/>
          </a:p>
        </p:txBody>
      </p:sp>
      <p:sp>
        <p:nvSpPr>
          <p:cNvPr id="144" name="Texte du titre"/>
          <p:cNvSpPr txBox="1">
            <a:spLocks noGrp="1"/>
          </p:cNvSpPr>
          <p:nvPr>
            <p:ph type="title"/>
          </p:nvPr>
        </p:nvSpPr>
        <p:spPr>
          <a:xfrm>
            <a:off x="571500" y="0"/>
            <a:ext cx="11861800" cy="1727200"/>
          </a:xfrm>
          <a:prstGeom prst="rect">
            <a:avLst/>
          </a:prstGeom>
        </p:spPr>
        <p:txBody>
          <a:bodyPr anchor="b">
            <a:noAutofit/>
          </a:bodyPr>
          <a:lstStyle>
            <a:lvl1pPr algn="l" defTabSz="914400">
              <a:defRPr sz="4200">
                <a:uFill>
                  <a:solidFill>
                    <a:srgbClr val="000000"/>
                  </a:solidFill>
                </a:uFill>
                <a:latin typeface="Helvetica Neue Light"/>
                <a:ea typeface="Helvetica Neue Light"/>
                <a:cs typeface="Helvetica Neue Light"/>
                <a:sym typeface="Helvetica Neue Light"/>
              </a:defRPr>
            </a:lvl1pPr>
          </a:lstStyle>
          <a:p>
            <a:r>
              <a:t>Texte du titre</a:t>
            </a:r>
          </a:p>
        </p:txBody>
      </p:sp>
      <p:sp>
        <p:nvSpPr>
          <p:cNvPr id="145" name="Texte niveau 1…"/>
          <p:cNvSpPr txBox="1">
            <a:spLocks noGrp="1"/>
          </p:cNvSpPr>
          <p:nvPr>
            <p:ph type="body" sz="half" idx="1"/>
          </p:nvPr>
        </p:nvSpPr>
        <p:spPr>
          <a:xfrm>
            <a:off x="571500" y="2324100"/>
            <a:ext cx="5080000" cy="7429500"/>
          </a:xfrm>
          <a:prstGeom prst="rect">
            <a:avLst/>
          </a:prstGeom>
        </p:spPr>
        <p:txBody>
          <a:bodyPr anchor="t">
            <a:noAutofit/>
          </a:bodyPr>
          <a:lstStyle>
            <a:lvl1pPr marL="266700" indent="-266700" defTabSz="914400">
              <a:spcBef>
                <a:spcPts val="4800"/>
              </a:spcBef>
              <a:buClr>
                <a:srgbClr val="737373"/>
              </a:buClr>
              <a:buSzPct val="100000"/>
              <a:buFont typeface="Helvetica Neue"/>
              <a:defRPr sz="2600">
                <a:solidFill>
                  <a:srgbClr val="737373"/>
                </a:solidFill>
                <a:uFill>
                  <a:solidFill>
                    <a:srgbClr val="737373"/>
                  </a:solidFill>
                </a:uFill>
              </a:defRPr>
            </a:lvl1pPr>
            <a:lvl2pPr marL="660400" indent="-266700" defTabSz="914400">
              <a:spcBef>
                <a:spcPts val="4800"/>
              </a:spcBef>
              <a:buClr>
                <a:srgbClr val="737373"/>
              </a:buClr>
              <a:buSzPct val="100000"/>
              <a:buFont typeface="Helvetica Neue"/>
              <a:defRPr sz="2600">
                <a:solidFill>
                  <a:srgbClr val="737373"/>
                </a:solidFill>
                <a:uFill>
                  <a:solidFill>
                    <a:srgbClr val="737373"/>
                  </a:solidFill>
                </a:uFill>
              </a:defRPr>
            </a:lvl2pPr>
            <a:lvl3pPr marL="1104900" indent="-266700" defTabSz="914400">
              <a:spcBef>
                <a:spcPts val="4800"/>
              </a:spcBef>
              <a:buClr>
                <a:srgbClr val="737373"/>
              </a:buClr>
              <a:buSzPct val="100000"/>
              <a:buFont typeface="Helvetica Neue"/>
              <a:defRPr sz="2600">
                <a:solidFill>
                  <a:srgbClr val="737373"/>
                </a:solidFill>
                <a:uFill>
                  <a:solidFill>
                    <a:srgbClr val="737373"/>
                  </a:solidFill>
                </a:uFill>
              </a:defRPr>
            </a:lvl3pPr>
            <a:lvl4pPr marL="1549400" indent="-266700" defTabSz="914400">
              <a:spcBef>
                <a:spcPts val="4800"/>
              </a:spcBef>
              <a:buClr>
                <a:srgbClr val="737373"/>
              </a:buClr>
              <a:buSzPct val="100000"/>
              <a:buFont typeface="Helvetica Neue"/>
              <a:defRPr sz="2600">
                <a:solidFill>
                  <a:srgbClr val="737373"/>
                </a:solidFill>
                <a:uFill>
                  <a:solidFill>
                    <a:srgbClr val="737373"/>
                  </a:solidFill>
                </a:uFill>
              </a:defRPr>
            </a:lvl4pPr>
            <a:lvl5pPr marL="1993900" indent="-266700" defTabSz="914400">
              <a:spcBef>
                <a:spcPts val="4800"/>
              </a:spcBef>
              <a:buClr>
                <a:srgbClr val="737373"/>
              </a:buClr>
              <a:buSzPct val="100000"/>
              <a:buFont typeface="Helvetica Neue"/>
              <a:defRPr sz="2600">
                <a:solidFill>
                  <a:srgbClr val="737373"/>
                </a:solidFill>
                <a:uFill>
                  <a:solidFill>
                    <a:srgbClr val="737373"/>
                  </a:solidFill>
                </a:uFill>
              </a:defRPr>
            </a:lvl5pPr>
          </a:lstStyle>
          <a:p>
            <a:r>
              <a:t>Texte niveau 1</a:t>
            </a:r>
          </a:p>
          <a:p>
            <a:pPr lvl="1"/>
            <a:r>
              <a:t>Texte niveau 2</a:t>
            </a:r>
          </a:p>
          <a:p>
            <a:pPr lvl="2"/>
            <a:r>
              <a:t>Texte niveau 3</a:t>
            </a:r>
          </a:p>
          <a:p>
            <a:pPr lvl="3"/>
            <a:r>
              <a:t>Texte niveau 4</a:t>
            </a:r>
          </a:p>
          <a:p>
            <a:pPr lvl="4"/>
            <a:r>
              <a:t>Texte niveau 5</a:t>
            </a:r>
          </a:p>
        </p:txBody>
      </p:sp>
      <p:sp>
        <p:nvSpPr>
          <p:cNvPr id="146" name="Numéro de diapositive"/>
          <p:cNvSpPr txBox="1">
            <a:spLocks noGrp="1"/>
          </p:cNvSpPr>
          <p:nvPr>
            <p:ph type="sldNum" sz="quarter" idx="2"/>
          </p:nvPr>
        </p:nvSpPr>
        <p:spPr>
          <a:xfrm>
            <a:off x="6360515" y="9283700"/>
            <a:ext cx="283770" cy="287680"/>
          </a:xfrm>
          <a:prstGeom prst="rect">
            <a:avLst/>
          </a:prstGeom>
        </p:spPr>
        <p:txBody>
          <a:bodyPr/>
          <a:lstStyle>
            <a:lvl1pPr>
              <a:defRPr sz="1200">
                <a:uFill>
                  <a:solidFill>
                    <a:srgbClr val="000000"/>
                  </a:solidFill>
                </a:uFill>
              </a:defRPr>
            </a:lvl1pPr>
          </a:lstStyle>
          <a:p>
            <a:fld id="{86CB4B4D-7CA3-9044-876B-883B54F8677D}" type="slidenum">
              <a:t>‹N°›</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153" name="Ligne"/>
          <p:cNvSpPr/>
          <p:nvPr/>
        </p:nvSpPr>
        <p:spPr>
          <a:xfrm>
            <a:off x="647700" y="1968500"/>
            <a:ext cx="4876800" cy="1588"/>
          </a:xfrm>
          <a:prstGeom prst="line">
            <a:avLst/>
          </a:prstGeom>
          <a:ln w="12700">
            <a:solidFill>
              <a:srgbClr val="9A9A9A"/>
            </a:solidFill>
            <a:miter lim="400000"/>
          </a:ln>
        </p:spPr>
        <p:txBody>
          <a:bodyPr lIns="50800" tIns="50800" rIns="50800" bIns="50800" anchor="ctr"/>
          <a:lstStyle/>
          <a:p>
            <a:pPr algn="l" defTabSz="457200">
              <a:defRPr sz="1200" b="0">
                <a:latin typeface="Helvetica"/>
                <a:ea typeface="Helvetica"/>
                <a:cs typeface="Helvetica"/>
                <a:sym typeface="Helvetica"/>
              </a:defRPr>
            </a:pPr>
            <a:endParaRPr/>
          </a:p>
        </p:txBody>
      </p:sp>
      <p:sp>
        <p:nvSpPr>
          <p:cNvPr id="154" name="Texte du titre"/>
          <p:cNvSpPr txBox="1">
            <a:spLocks noGrp="1"/>
          </p:cNvSpPr>
          <p:nvPr>
            <p:ph type="title"/>
          </p:nvPr>
        </p:nvSpPr>
        <p:spPr>
          <a:xfrm>
            <a:off x="571500" y="0"/>
            <a:ext cx="5080000" cy="1727200"/>
          </a:xfrm>
          <a:prstGeom prst="rect">
            <a:avLst/>
          </a:prstGeom>
        </p:spPr>
        <p:txBody>
          <a:bodyPr anchor="b">
            <a:noAutofit/>
          </a:bodyPr>
          <a:lstStyle>
            <a:lvl1pPr algn="l" defTabSz="914400">
              <a:defRPr sz="4200">
                <a:uFill>
                  <a:solidFill>
                    <a:srgbClr val="000000"/>
                  </a:solidFill>
                </a:uFill>
                <a:latin typeface="Helvetica Neue Light"/>
                <a:ea typeface="Helvetica Neue Light"/>
                <a:cs typeface="Helvetica Neue Light"/>
                <a:sym typeface="Helvetica Neue Light"/>
              </a:defRPr>
            </a:lvl1pPr>
          </a:lstStyle>
          <a:p>
            <a:r>
              <a:t>Texte du titre</a:t>
            </a:r>
          </a:p>
        </p:txBody>
      </p:sp>
      <p:sp>
        <p:nvSpPr>
          <p:cNvPr id="155" name="Texte niveau 1…"/>
          <p:cNvSpPr txBox="1">
            <a:spLocks noGrp="1"/>
          </p:cNvSpPr>
          <p:nvPr>
            <p:ph type="body" sz="half" idx="1"/>
          </p:nvPr>
        </p:nvSpPr>
        <p:spPr>
          <a:xfrm>
            <a:off x="571500" y="2324100"/>
            <a:ext cx="5080000" cy="7429500"/>
          </a:xfrm>
          <a:prstGeom prst="rect">
            <a:avLst/>
          </a:prstGeom>
        </p:spPr>
        <p:txBody>
          <a:bodyPr anchor="t">
            <a:noAutofit/>
          </a:bodyPr>
          <a:lstStyle>
            <a:lvl1pPr marL="266700" indent="-266700" defTabSz="914400">
              <a:spcBef>
                <a:spcPts val="4800"/>
              </a:spcBef>
              <a:buClr>
                <a:srgbClr val="737373"/>
              </a:buClr>
              <a:buSzPct val="100000"/>
              <a:buFont typeface="Helvetica Neue"/>
              <a:defRPr sz="2600">
                <a:solidFill>
                  <a:srgbClr val="737373"/>
                </a:solidFill>
                <a:uFill>
                  <a:solidFill>
                    <a:srgbClr val="737373"/>
                  </a:solidFill>
                </a:uFill>
              </a:defRPr>
            </a:lvl1pPr>
            <a:lvl2pPr marL="660400" indent="-266700" defTabSz="914400">
              <a:spcBef>
                <a:spcPts val="4800"/>
              </a:spcBef>
              <a:buClr>
                <a:srgbClr val="737373"/>
              </a:buClr>
              <a:buSzPct val="100000"/>
              <a:buFont typeface="Helvetica Neue"/>
              <a:defRPr sz="2600">
                <a:solidFill>
                  <a:srgbClr val="737373"/>
                </a:solidFill>
                <a:uFill>
                  <a:solidFill>
                    <a:srgbClr val="737373"/>
                  </a:solidFill>
                </a:uFill>
              </a:defRPr>
            </a:lvl2pPr>
            <a:lvl3pPr marL="1104900" indent="-266700" defTabSz="914400">
              <a:spcBef>
                <a:spcPts val="4800"/>
              </a:spcBef>
              <a:buClr>
                <a:srgbClr val="737373"/>
              </a:buClr>
              <a:buSzPct val="100000"/>
              <a:buFont typeface="Helvetica Neue"/>
              <a:defRPr sz="2600">
                <a:solidFill>
                  <a:srgbClr val="737373"/>
                </a:solidFill>
                <a:uFill>
                  <a:solidFill>
                    <a:srgbClr val="737373"/>
                  </a:solidFill>
                </a:uFill>
              </a:defRPr>
            </a:lvl3pPr>
            <a:lvl4pPr marL="1549400" indent="-266700" defTabSz="914400">
              <a:spcBef>
                <a:spcPts val="4800"/>
              </a:spcBef>
              <a:buClr>
                <a:srgbClr val="737373"/>
              </a:buClr>
              <a:buSzPct val="100000"/>
              <a:buFont typeface="Helvetica Neue"/>
              <a:defRPr sz="2600">
                <a:solidFill>
                  <a:srgbClr val="737373"/>
                </a:solidFill>
                <a:uFill>
                  <a:solidFill>
                    <a:srgbClr val="737373"/>
                  </a:solidFill>
                </a:uFill>
              </a:defRPr>
            </a:lvl4pPr>
            <a:lvl5pPr marL="1993900" indent="-266700" defTabSz="914400">
              <a:spcBef>
                <a:spcPts val="4800"/>
              </a:spcBef>
              <a:buClr>
                <a:srgbClr val="737373"/>
              </a:buClr>
              <a:buSzPct val="100000"/>
              <a:buFont typeface="Helvetica Neue"/>
              <a:defRPr sz="2600">
                <a:solidFill>
                  <a:srgbClr val="737373"/>
                </a:solidFill>
                <a:uFill>
                  <a:solidFill>
                    <a:srgbClr val="737373"/>
                  </a:solidFill>
                </a:uFill>
              </a:defRPr>
            </a:lvl5pPr>
          </a:lstStyle>
          <a:p>
            <a:r>
              <a:t>Texte niveau 1</a:t>
            </a:r>
          </a:p>
          <a:p>
            <a:pPr lvl="1"/>
            <a:r>
              <a:t>Texte niveau 2</a:t>
            </a:r>
          </a:p>
          <a:p>
            <a:pPr lvl="2"/>
            <a:r>
              <a:t>Texte niveau 3</a:t>
            </a:r>
          </a:p>
          <a:p>
            <a:pPr lvl="3"/>
            <a:r>
              <a:t>Texte niveau 4</a:t>
            </a:r>
          </a:p>
          <a:p>
            <a:pPr lvl="4"/>
            <a:r>
              <a:t>Texte niveau 5</a:t>
            </a:r>
          </a:p>
        </p:txBody>
      </p:sp>
      <p:sp>
        <p:nvSpPr>
          <p:cNvPr id="156" name="Numéro de diapositive"/>
          <p:cNvSpPr txBox="1">
            <a:spLocks noGrp="1"/>
          </p:cNvSpPr>
          <p:nvPr>
            <p:ph type="sldNum" sz="quarter" idx="2"/>
          </p:nvPr>
        </p:nvSpPr>
        <p:spPr>
          <a:xfrm>
            <a:off x="6360515" y="9283700"/>
            <a:ext cx="283770" cy="287680"/>
          </a:xfrm>
          <a:prstGeom prst="rect">
            <a:avLst/>
          </a:prstGeom>
        </p:spPr>
        <p:txBody>
          <a:bodyPr/>
          <a:lstStyle>
            <a:lvl1pPr>
              <a:defRPr sz="1200">
                <a:uFill>
                  <a:solidFill>
                    <a:srgbClr val="000000"/>
                  </a:solidFill>
                </a:uFill>
              </a:defRPr>
            </a:lvl1pPr>
          </a:lstStyle>
          <a:p>
            <a:fld id="{86CB4B4D-7CA3-9044-876B-883B54F8677D}" type="slidenum">
              <a:t>‹N°›</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63" name="Numéro de diapositive"/>
          <p:cNvSpPr txBox="1">
            <a:spLocks noGrp="1"/>
          </p:cNvSpPr>
          <p:nvPr>
            <p:ph type="sldNum" sz="quarter" idx="2"/>
          </p:nvPr>
        </p:nvSpPr>
        <p:spPr>
          <a:xfrm>
            <a:off x="6360515" y="9283700"/>
            <a:ext cx="283770" cy="287680"/>
          </a:xfrm>
          <a:prstGeom prst="rect">
            <a:avLst/>
          </a:prstGeom>
        </p:spPr>
        <p:txBody>
          <a:bodyPr/>
          <a:lstStyle>
            <a:lvl1pPr>
              <a:defRPr sz="1200">
                <a:uFill>
                  <a:solidFill>
                    <a:srgbClr val="000000"/>
                  </a:solidFill>
                </a:uFill>
              </a:defRPr>
            </a:lvl1pPr>
          </a:lstStyle>
          <a:p>
            <a:fld id="{86CB4B4D-7CA3-9044-876B-883B54F8677D}" type="slidenum">
              <a:t>‹N°›</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170" name="Ligne"/>
          <p:cNvSpPr/>
          <p:nvPr/>
        </p:nvSpPr>
        <p:spPr>
          <a:xfrm>
            <a:off x="647700" y="1968500"/>
            <a:ext cx="11709400" cy="1588"/>
          </a:xfrm>
          <a:prstGeom prst="line">
            <a:avLst/>
          </a:prstGeom>
          <a:ln w="12700">
            <a:solidFill>
              <a:srgbClr val="9A9A9A"/>
            </a:solidFill>
            <a:miter lim="400000"/>
          </a:ln>
        </p:spPr>
        <p:txBody>
          <a:bodyPr lIns="50800" tIns="50800" rIns="50800" bIns="50800" anchor="ctr"/>
          <a:lstStyle/>
          <a:p>
            <a:pPr algn="l" defTabSz="457200">
              <a:defRPr sz="1200" b="0">
                <a:latin typeface="Helvetica"/>
                <a:ea typeface="Helvetica"/>
                <a:cs typeface="Helvetica"/>
                <a:sym typeface="Helvetica"/>
              </a:defRPr>
            </a:pPr>
            <a:endParaRPr/>
          </a:p>
        </p:txBody>
      </p:sp>
      <p:sp>
        <p:nvSpPr>
          <p:cNvPr id="171" name="Texte du titre"/>
          <p:cNvSpPr txBox="1">
            <a:spLocks noGrp="1"/>
          </p:cNvSpPr>
          <p:nvPr>
            <p:ph type="title"/>
          </p:nvPr>
        </p:nvSpPr>
        <p:spPr>
          <a:xfrm>
            <a:off x="571500" y="0"/>
            <a:ext cx="11861800" cy="1727200"/>
          </a:xfrm>
          <a:prstGeom prst="rect">
            <a:avLst/>
          </a:prstGeom>
        </p:spPr>
        <p:txBody>
          <a:bodyPr anchor="b">
            <a:noAutofit/>
          </a:bodyPr>
          <a:lstStyle>
            <a:lvl1pPr algn="l" defTabSz="914400">
              <a:defRPr sz="4200">
                <a:uFill>
                  <a:solidFill>
                    <a:srgbClr val="000000"/>
                  </a:solidFill>
                </a:uFill>
                <a:latin typeface="Helvetica Neue Light"/>
                <a:ea typeface="Helvetica Neue Light"/>
                <a:cs typeface="Helvetica Neue Light"/>
                <a:sym typeface="Helvetica Neue Light"/>
              </a:defRPr>
            </a:lvl1pPr>
          </a:lstStyle>
          <a:p>
            <a:r>
              <a:t>Texte du titre</a:t>
            </a:r>
          </a:p>
        </p:txBody>
      </p:sp>
      <p:sp>
        <p:nvSpPr>
          <p:cNvPr id="172" name="Texte niveau 1…"/>
          <p:cNvSpPr txBox="1">
            <a:spLocks noGrp="1"/>
          </p:cNvSpPr>
          <p:nvPr>
            <p:ph type="body" idx="1"/>
          </p:nvPr>
        </p:nvSpPr>
        <p:spPr>
          <a:xfrm>
            <a:off x="571500" y="2324100"/>
            <a:ext cx="11861800" cy="7429500"/>
          </a:xfrm>
          <a:prstGeom prst="rect">
            <a:avLst/>
          </a:prstGeom>
        </p:spPr>
        <p:txBody>
          <a:bodyPr anchor="t">
            <a:noAutofit/>
          </a:bodyPr>
          <a:lstStyle>
            <a:lvl1pPr marL="266700" indent="-266700" defTabSz="914400">
              <a:spcBef>
                <a:spcPts val="4800"/>
              </a:spcBef>
              <a:buClr>
                <a:srgbClr val="737373"/>
              </a:buClr>
              <a:buSzPct val="100000"/>
              <a:buFont typeface="Helvetica Neue"/>
              <a:defRPr sz="2600">
                <a:solidFill>
                  <a:srgbClr val="737373"/>
                </a:solidFill>
                <a:uFill>
                  <a:solidFill>
                    <a:srgbClr val="737373"/>
                  </a:solidFill>
                </a:uFill>
              </a:defRPr>
            </a:lvl1pPr>
            <a:lvl2pPr marL="660400" indent="-266700" defTabSz="914400">
              <a:spcBef>
                <a:spcPts val="4800"/>
              </a:spcBef>
              <a:buClr>
                <a:srgbClr val="737373"/>
              </a:buClr>
              <a:buSzPct val="100000"/>
              <a:buFont typeface="Helvetica Neue"/>
              <a:defRPr sz="2600">
                <a:solidFill>
                  <a:srgbClr val="737373"/>
                </a:solidFill>
                <a:uFill>
                  <a:solidFill>
                    <a:srgbClr val="737373"/>
                  </a:solidFill>
                </a:uFill>
              </a:defRPr>
            </a:lvl2pPr>
            <a:lvl3pPr marL="1104900" indent="-266700" defTabSz="914400">
              <a:spcBef>
                <a:spcPts val="4800"/>
              </a:spcBef>
              <a:buClr>
                <a:srgbClr val="737373"/>
              </a:buClr>
              <a:buSzPct val="100000"/>
              <a:buFont typeface="Helvetica Neue"/>
              <a:defRPr sz="2600">
                <a:solidFill>
                  <a:srgbClr val="737373"/>
                </a:solidFill>
                <a:uFill>
                  <a:solidFill>
                    <a:srgbClr val="737373"/>
                  </a:solidFill>
                </a:uFill>
              </a:defRPr>
            </a:lvl3pPr>
            <a:lvl4pPr marL="1549400" indent="-266700" defTabSz="914400">
              <a:spcBef>
                <a:spcPts val="4800"/>
              </a:spcBef>
              <a:buClr>
                <a:srgbClr val="737373"/>
              </a:buClr>
              <a:buSzPct val="100000"/>
              <a:buFont typeface="Helvetica Neue"/>
              <a:defRPr sz="2600">
                <a:solidFill>
                  <a:srgbClr val="737373"/>
                </a:solidFill>
                <a:uFill>
                  <a:solidFill>
                    <a:srgbClr val="737373"/>
                  </a:solidFill>
                </a:uFill>
              </a:defRPr>
            </a:lvl4pPr>
            <a:lvl5pPr marL="1993900" indent="-266700" defTabSz="914400">
              <a:spcBef>
                <a:spcPts val="4800"/>
              </a:spcBef>
              <a:buClr>
                <a:srgbClr val="737373"/>
              </a:buClr>
              <a:buSzPct val="100000"/>
              <a:buFont typeface="Helvetica Neue"/>
              <a:defRPr sz="2600">
                <a:solidFill>
                  <a:srgbClr val="737373"/>
                </a:solidFill>
                <a:uFill>
                  <a:solidFill>
                    <a:srgbClr val="737373"/>
                  </a:solidFill>
                </a:uFill>
              </a:defRPr>
            </a:lvl5pPr>
          </a:lstStyle>
          <a:p>
            <a:r>
              <a:t>Texte niveau 1</a:t>
            </a:r>
          </a:p>
          <a:p>
            <a:pPr lvl="1"/>
            <a:r>
              <a:t>Texte niveau 2</a:t>
            </a:r>
          </a:p>
          <a:p>
            <a:pPr lvl="2"/>
            <a:r>
              <a:t>Texte niveau 3</a:t>
            </a:r>
          </a:p>
          <a:p>
            <a:pPr lvl="3"/>
            <a:r>
              <a:t>Texte niveau 4</a:t>
            </a:r>
          </a:p>
          <a:p>
            <a:pPr lvl="4"/>
            <a:r>
              <a:t>Texte niveau 5</a:t>
            </a:r>
          </a:p>
        </p:txBody>
      </p:sp>
      <p:sp>
        <p:nvSpPr>
          <p:cNvPr id="173" name="Numéro de diapositive"/>
          <p:cNvSpPr txBox="1">
            <a:spLocks noGrp="1"/>
          </p:cNvSpPr>
          <p:nvPr>
            <p:ph type="sldNum" sz="quarter" idx="2"/>
          </p:nvPr>
        </p:nvSpPr>
        <p:spPr>
          <a:xfrm>
            <a:off x="6360515" y="9283700"/>
            <a:ext cx="283770" cy="287680"/>
          </a:xfrm>
          <a:prstGeom prst="rect">
            <a:avLst/>
          </a:prstGeom>
        </p:spPr>
        <p:txBody>
          <a:bodyPr/>
          <a:lstStyle>
            <a:lvl1pPr>
              <a:defRPr sz="1200">
                <a:uFill>
                  <a:solidFill>
                    <a:srgbClr val="000000"/>
                  </a:solidFill>
                </a:uFill>
              </a:defRPr>
            </a:lvl1pPr>
          </a:lstStyle>
          <a:p>
            <a:fld id="{86CB4B4D-7CA3-9044-876B-883B54F8677D}" type="slidenum">
              <a:t>‹N°›</a:t>
            </a:fld>
            <a:endParaRP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180" name="Ligne"/>
          <p:cNvSpPr/>
          <p:nvPr/>
        </p:nvSpPr>
        <p:spPr>
          <a:xfrm>
            <a:off x="647700" y="1968500"/>
            <a:ext cx="11709400" cy="1588"/>
          </a:xfrm>
          <a:prstGeom prst="line">
            <a:avLst/>
          </a:prstGeom>
          <a:ln w="12700">
            <a:solidFill>
              <a:srgbClr val="9A9A9A"/>
            </a:solidFill>
            <a:miter lim="400000"/>
          </a:ln>
        </p:spPr>
        <p:txBody>
          <a:bodyPr lIns="50800" tIns="50800" rIns="50800" bIns="50800" anchor="ctr"/>
          <a:lstStyle/>
          <a:p>
            <a:pPr algn="l" defTabSz="457200">
              <a:defRPr sz="1200" b="0">
                <a:latin typeface="Helvetica"/>
                <a:ea typeface="Helvetica"/>
                <a:cs typeface="Helvetica"/>
                <a:sym typeface="Helvetica"/>
              </a:defRPr>
            </a:pPr>
            <a:endParaRPr/>
          </a:p>
        </p:txBody>
      </p:sp>
      <p:sp>
        <p:nvSpPr>
          <p:cNvPr id="181" name="Texte du titre"/>
          <p:cNvSpPr txBox="1">
            <a:spLocks noGrp="1"/>
          </p:cNvSpPr>
          <p:nvPr>
            <p:ph type="title"/>
          </p:nvPr>
        </p:nvSpPr>
        <p:spPr>
          <a:xfrm>
            <a:off x="571500" y="0"/>
            <a:ext cx="11861800" cy="1727200"/>
          </a:xfrm>
          <a:prstGeom prst="rect">
            <a:avLst/>
          </a:prstGeom>
        </p:spPr>
        <p:txBody>
          <a:bodyPr anchor="b">
            <a:noAutofit/>
          </a:bodyPr>
          <a:lstStyle>
            <a:lvl1pPr algn="l" defTabSz="914400">
              <a:defRPr sz="4200">
                <a:uFill>
                  <a:solidFill>
                    <a:srgbClr val="000000"/>
                  </a:solidFill>
                </a:uFill>
                <a:latin typeface="Helvetica Neue Light"/>
                <a:ea typeface="Helvetica Neue Light"/>
                <a:cs typeface="Helvetica Neue Light"/>
                <a:sym typeface="Helvetica Neue Light"/>
              </a:defRPr>
            </a:lvl1pPr>
          </a:lstStyle>
          <a:p>
            <a:r>
              <a:t>Texte du titre</a:t>
            </a:r>
          </a:p>
        </p:txBody>
      </p:sp>
      <p:sp>
        <p:nvSpPr>
          <p:cNvPr id="182" name="Texte niveau 1…"/>
          <p:cNvSpPr txBox="1">
            <a:spLocks noGrp="1"/>
          </p:cNvSpPr>
          <p:nvPr>
            <p:ph type="body" idx="1"/>
          </p:nvPr>
        </p:nvSpPr>
        <p:spPr>
          <a:xfrm>
            <a:off x="571500" y="2324100"/>
            <a:ext cx="11861800" cy="7429500"/>
          </a:xfrm>
          <a:prstGeom prst="rect">
            <a:avLst/>
          </a:prstGeom>
        </p:spPr>
        <p:txBody>
          <a:bodyPr anchor="t">
            <a:noAutofit/>
          </a:bodyPr>
          <a:lstStyle>
            <a:lvl1pPr marL="266700" indent="-266700" defTabSz="914400">
              <a:spcBef>
                <a:spcPts val="4800"/>
              </a:spcBef>
              <a:buClr>
                <a:srgbClr val="737373"/>
              </a:buClr>
              <a:buSzPct val="100000"/>
              <a:buFont typeface="Helvetica Neue"/>
              <a:defRPr sz="2600">
                <a:solidFill>
                  <a:srgbClr val="737373"/>
                </a:solidFill>
                <a:uFill>
                  <a:solidFill>
                    <a:srgbClr val="737373"/>
                  </a:solidFill>
                </a:uFill>
              </a:defRPr>
            </a:lvl1pPr>
            <a:lvl2pPr marL="660400" indent="-266700" defTabSz="914400">
              <a:spcBef>
                <a:spcPts val="4800"/>
              </a:spcBef>
              <a:buClr>
                <a:srgbClr val="737373"/>
              </a:buClr>
              <a:buSzPct val="100000"/>
              <a:buFont typeface="Helvetica Neue"/>
              <a:defRPr sz="2600">
                <a:solidFill>
                  <a:srgbClr val="737373"/>
                </a:solidFill>
                <a:uFill>
                  <a:solidFill>
                    <a:srgbClr val="737373"/>
                  </a:solidFill>
                </a:uFill>
              </a:defRPr>
            </a:lvl2pPr>
            <a:lvl3pPr marL="1104900" indent="-266700" defTabSz="914400">
              <a:spcBef>
                <a:spcPts val="4800"/>
              </a:spcBef>
              <a:buClr>
                <a:srgbClr val="737373"/>
              </a:buClr>
              <a:buSzPct val="100000"/>
              <a:buFont typeface="Helvetica Neue"/>
              <a:defRPr sz="2600">
                <a:solidFill>
                  <a:srgbClr val="737373"/>
                </a:solidFill>
                <a:uFill>
                  <a:solidFill>
                    <a:srgbClr val="737373"/>
                  </a:solidFill>
                </a:uFill>
              </a:defRPr>
            </a:lvl3pPr>
            <a:lvl4pPr marL="1549400" indent="-266700" defTabSz="914400">
              <a:spcBef>
                <a:spcPts val="4800"/>
              </a:spcBef>
              <a:buClr>
                <a:srgbClr val="737373"/>
              </a:buClr>
              <a:buSzPct val="100000"/>
              <a:buFont typeface="Helvetica Neue"/>
              <a:defRPr sz="2600">
                <a:solidFill>
                  <a:srgbClr val="737373"/>
                </a:solidFill>
                <a:uFill>
                  <a:solidFill>
                    <a:srgbClr val="737373"/>
                  </a:solidFill>
                </a:uFill>
              </a:defRPr>
            </a:lvl4pPr>
            <a:lvl5pPr marL="1993900" indent="-266700" defTabSz="914400">
              <a:spcBef>
                <a:spcPts val="4800"/>
              </a:spcBef>
              <a:buClr>
                <a:srgbClr val="737373"/>
              </a:buClr>
              <a:buSzPct val="100000"/>
              <a:buFont typeface="Helvetica Neue"/>
              <a:defRPr sz="2600">
                <a:solidFill>
                  <a:srgbClr val="737373"/>
                </a:solidFill>
                <a:uFill>
                  <a:solidFill>
                    <a:srgbClr val="737373"/>
                  </a:solidFill>
                </a:uFill>
              </a:defRPr>
            </a:lvl5pPr>
          </a:lstStyle>
          <a:p>
            <a:r>
              <a:t>Texte niveau 1</a:t>
            </a:r>
          </a:p>
          <a:p>
            <a:pPr lvl="1"/>
            <a:r>
              <a:t>Texte niveau 2</a:t>
            </a:r>
          </a:p>
          <a:p>
            <a:pPr lvl="2"/>
            <a:r>
              <a:t>Texte niveau 3</a:t>
            </a:r>
          </a:p>
          <a:p>
            <a:pPr lvl="3"/>
            <a:r>
              <a:t>Texte niveau 4</a:t>
            </a:r>
          </a:p>
          <a:p>
            <a:pPr lvl="4"/>
            <a:r>
              <a:t>Texte niveau 5</a:t>
            </a:r>
          </a:p>
        </p:txBody>
      </p:sp>
      <p:sp>
        <p:nvSpPr>
          <p:cNvPr id="183" name="Numéro de diapositive"/>
          <p:cNvSpPr txBox="1">
            <a:spLocks noGrp="1"/>
          </p:cNvSpPr>
          <p:nvPr>
            <p:ph type="sldNum" sz="quarter" idx="2"/>
          </p:nvPr>
        </p:nvSpPr>
        <p:spPr>
          <a:xfrm>
            <a:off x="6360515" y="9283700"/>
            <a:ext cx="283770" cy="287680"/>
          </a:xfrm>
          <a:prstGeom prst="rect">
            <a:avLst/>
          </a:prstGeom>
        </p:spPr>
        <p:txBody>
          <a:bodyPr/>
          <a:lstStyle>
            <a:lvl1pPr>
              <a:defRPr sz="1200">
                <a:uFill>
                  <a:solidFill>
                    <a:srgbClr val="000000"/>
                  </a:solidFill>
                </a:uFill>
              </a:defRPr>
            </a:lvl1pPr>
          </a:lstStyle>
          <a:p>
            <a:fld id="{86CB4B4D-7CA3-9044-876B-883B54F8677D}" type="slidenum">
              <a:t>‹N°›</a:t>
            </a:fld>
            <a:endParaRP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190" name="Rectangle"/>
          <p:cNvSpPr/>
          <p:nvPr/>
        </p:nvSpPr>
        <p:spPr>
          <a:xfrm>
            <a:off x="571500" y="1968500"/>
            <a:ext cx="11868106" cy="129"/>
          </a:xfrm>
          <a:prstGeom prst="rect">
            <a:avLst/>
          </a:prstGeom>
          <a:ln w="12700">
            <a:solidFill>
              <a:srgbClr val="9A9A9A"/>
            </a:solidFill>
            <a:miter lim="400000"/>
          </a:ln>
        </p:spPr>
        <p:txBody>
          <a:bodyPr lIns="50800" tIns="50800" rIns="50800" bIns="50800" anchor="ctr"/>
          <a:lstStyle/>
          <a:p>
            <a:pPr algn="l" defTabSz="457200">
              <a:defRPr sz="1200" b="0">
                <a:latin typeface="Helvetica"/>
                <a:ea typeface="Helvetica"/>
                <a:cs typeface="Helvetica"/>
                <a:sym typeface="Helvetica"/>
              </a:defRPr>
            </a:pPr>
            <a:endParaRPr/>
          </a:p>
        </p:txBody>
      </p:sp>
      <p:sp>
        <p:nvSpPr>
          <p:cNvPr id="191" name="Texte du titre"/>
          <p:cNvSpPr txBox="1">
            <a:spLocks noGrp="1"/>
          </p:cNvSpPr>
          <p:nvPr>
            <p:ph type="title"/>
          </p:nvPr>
        </p:nvSpPr>
        <p:spPr>
          <a:xfrm>
            <a:off x="571500" y="330200"/>
            <a:ext cx="11861800" cy="1397000"/>
          </a:xfrm>
          <a:prstGeom prst="rect">
            <a:avLst/>
          </a:prstGeom>
        </p:spPr>
        <p:txBody>
          <a:bodyPr anchor="b"/>
          <a:lstStyle>
            <a:lvl1pPr algn="l">
              <a:defRPr sz="4200">
                <a:latin typeface="Helvetica Neue Light"/>
                <a:ea typeface="Helvetica Neue Light"/>
                <a:cs typeface="Helvetica Neue Light"/>
                <a:sym typeface="Helvetica Neue Light"/>
              </a:defRPr>
            </a:lvl1pPr>
          </a:lstStyle>
          <a:p>
            <a:r>
              <a:t>Texte du titre</a:t>
            </a:r>
          </a:p>
        </p:txBody>
      </p:sp>
      <p:sp>
        <p:nvSpPr>
          <p:cNvPr id="192" name="Numéro de diapositive"/>
          <p:cNvSpPr txBox="1">
            <a:spLocks noGrp="1"/>
          </p:cNvSpPr>
          <p:nvPr>
            <p:ph type="sldNum" sz="quarter" idx="2"/>
          </p:nvPr>
        </p:nvSpPr>
        <p:spPr>
          <a:xfrm>
            <a:off x="12268199" y="9194800"/>
            <a:ext cx="312015" cy="299822"/>
          </a:xfrm>
          <a:prstGeom prst="rect">
            <a:avLst/>
          </a:prstGeom>
        </p:spPr>
        <p:txBody>
          <a:bodyPr/>
          <a:lstStyle>
            <a:lvl1pPr algn="r">
              <a:defRPr sz="1400">
                <a:latin typeface="Helvetica Neue"/>
                <a:ea typeface="Helvetica Neue"/>
                <a:cs typeface="Helvetica Neue"/>
                <a:sym typeface="Helvetica Neue"/>
              </a:defRPr>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Horizontale">
    <p:spTree>
      <p:nvGrpSpPr>
        <p:cNvPr id="1" name=""/>
        <p:cNvGrpSpPr/>
        <p:nvPr/>
      </p:nvGrpSpPr>
      <p:grpSpPr>
        <a:xfrm>
          <a:off x="0" y="0"/>
          <a:ext cx="0" cy="0"/>
          <a:chOff x="0" y="0"/>
          <a:chExt cx="0" cy="0"/>
        </a:xfrm>
      </p:grpSpPr>
      <p:sp>
        <p:nvSpPr>
          <p:cNvPr id="20" name="Image"/>
          <p:cNvSpPr>
            <a:spLocks noGrp="1"/>
          </p:cNvSpPr>
          <p:nvPr>
            <p:ph type="pic" idx="21"/>
          </p:nvPr>
        </p:nvSpPr>
        <p:spPr>
          <a:xfrm>
            <a:off x="1622088" y="289099"/>
            <a:ext cx="9753603" cy="6505789"/>
          </a:xfrm>
          <a:prstGeom prst="rect">
            <a:avLst/>
          </a:prstGeom>
        </p:spPr>
        <p:txBody>
          <a:bodyPr lIns="91439" tIns="45719" rIns="91439" bIns="45719" anchor="t">
            <a:noAutofit/>
          </a:bodyPr>
          <a:lstStyle/>
          <a:p>
            <a:endParaRPr/>
          </a:p>
        </p:txBody>
      </p:sp>
      <p:sp>
        <p:nvSpPr>
          <p:cNvPr id="21" name="Texte du titre"/>
          <p:cNvSpPr txBox="1">
            <a:spLocks noGrp="1"/>
          </p:cNvSpPr>
          <p:nvPr>
            <p:ph type="title"/>
          </p:nvPr>
        </p:nvSpPr>
        <p:spPr>
          <a:xfrm>
            <a:off x="1270000" y="6718300"/>
            <a:ext cx="10464800" cy="1422400"/>
          </a:xfrm>
          <a:prstGeom prst="rect">
            <a:avLst/>
          </a:prstGeom>
        </p:spPr>
        <p:txBody>
          <a:bodyPr anchor="b"/>
          <a:lstStyle/>
          <a:p>
            <a:r>
              <a:t>Texte du titre</a:t>
            </a:r>
          </a:p>
        </p:txBody>
      </p:sp>
      <p:sp>
        <p:nvSpPr>
          <p:cNvPr id="22" name="Texte niveau 1…"/>
          <p:cNvSpPr txBox="1">
            <a:spLocks noGrp="1"/>
          </p:cNvSpPr>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Texte niveau 1</a:t>
            </a:r>
          </a:p>
          <a:p>
            <a:pPr lvl="1"/>
            <a:r>
              <a:t>Texte niveau 2</a:t>
            </a:r>
          </a:p>
          <a:p>
            <a:pPr lvl="2"/>
            <a:r>
              <a:t>Texte niveau 3</a:t>
            </a:r>
          </a:p>
          <a:p>
            <a:pPr lvl="3"/>
            <a:r>
              <a:t>Texte niveau 4</a:t>
            </a:r>
          </a:p>
          <a:p>
            <a:pPr lvl="4"/>
            <a:r>
              <a:t>Texte niveau 5</a:t>
            </a:r>
          </a:p>
        </p:txBody>
      </p:sp>
      <p:sp>
        <p:nvSpPr>
          <p:cNvPr id="2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tx">
  <p:cSld name="Titre et sous-titre">
    <p:spTree>
      <p:nvGrpSpPr>
        <p:cNvPr id="1" name=""/>
        <p:cNvGrpSpPr/>
        <p:nvPr/>
      </p:nvGrpSpPr>
      <p:grpSpPr>
        <a:xfrm>
          <a:off x="0" y="0"/>
          <a:ext cx="0" cy="0"/>
          <a:chOff x="0" y="0"/>
          <a:chExt cx="0" cy="0"/>
        </a:xfrm>
      </p:grpSpPr>
      <p:sp>
        <p:nvSpPr>
          <p:cNvPr id="199" name="Texte du titre"/>
          <p:cNvSpPr txBox="1">
            <a:spLocks noGrp="1"/>
          </p:cNvSpPr>
          <p:nvPr>
            <p:ph type="title"/>
          </p:nvPr>
        </p:nvSpPr>
        <p:spPr>
          <a:xfrm>
            <a:off x="1270000" y="1638300"/>
            <a:ext cx="10464800" cy="3302000"/>
          </a:xfrm>
          <a:prstGeom prst="rect">
            <a:avLst/>
          </a:prstGeom>
        </p:spPr>
        <p:txBody>
          <a:bodyPr anchor="b"/>
          <a:lstStyle/>
          <a:p>
            <a:r>
              <a:t>Texte du titre</a:t>
            </a:r>
          </a:p>
        </p:txBody>
      </p:sp>
      <p:sp>
        <p:nvSpPr>
          <p:cNvPr id="200" name="Texte niveau 1…"/>
          <p:cNvSpPr txBox="1">
            <a:spLocks noGrp="1"/>
          </p:cNvSpPr>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r>
              <a:t>Texte niveau 1</a:t>
            </a:r>
          </a:p>
          <a:p>
            <a:pPr lvl="1"/>
            <a:r>
              <a:t>Texte niveau 2</a:t>
            </a:r>
          </a:p>
          <a:p>
            <a:pPr lvl="2"/>
            <a:r>
              <a:t>Texte niveau 3</a:t>
            </a:r>
          </a:p>
          <a:p>
            <a:pPr lvl="3"/>
            <a:r>
              <a:t>Texte niveau 4</a:t>
            </a:r>
          </a:p>
          <a:p>
            <a:pPr lvl="4"/>
            <a:r>
              <a:t>Texte niveau 5</a:t>
            </a:r>
          </a:p>
        </p:txBody>
      </p:sp>
      <p:sp>
        <p:nvSpPr>
          <p:cNvPr id="201" name="Numéro de diapositive"/>
          <p:cNvSpPr txBox="1">
            <a:spLocks noGrp="1"/>
          </p:cNvSpPr>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fld id="{86CB4B4D-7CA3-9044-876B-883B54F8677D}" type="slidenum">
              <a:t>‹N°›</a:t>
            </a:fld>
            <a:endParaRP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208" name="Rectangle"/>
          <p:cNvSpPr/>
          <p:nvPr/>
        </p:nvSpPr>
        <p:spPr>
          <a:xfrm>
            <a:off x="571500" y="1968500"/>
            <a:ext cx="11868106" cy="129"/>
          </a:xfrm>
          <a:prstGeom prst="rect">
            <a:avLst/>
          </a:prstGeom>
          <a:ln w="12700">
            <a:solidFill>
              <a:srgbClr val="9A9A9A"/>
            </a:solidFill>
            <a:miter lim="400000"/>
          </a:ln>
        </p:spPr>
        <p:txBody>
          <a:bodyPr lIns="50800" tIns="50800" rIns="50800" bIns="50800" anchor="ctr"/>
          <a:lstStyle/>
          <a:p>
            <a:pPr algn="l" defTabSz="457200">
              <a:defRPr sz="1200" b="0">
                <a:latin typeface="Helvetica"/>
                <a:ea typeface="Helvetica"/>
                <a:cs typeface="Helvetica"/>
                <a:sym typeface="Helvetica"/>
              </a:defRPr>
            </a:pPr>
            <a:endParaRPr/>
          </a:p>
        </p:txBody>
      </p:sp>
      <p:sp>
        <p:nvSpPr>
          <p:cNvPr id="209" name="Texte du titre"/>
          <p:cNvSpPr txBox="1">
            <a:spLocks noGrp="1"/>
          </p:cNvSpPr>
          <p:nvPr>
            <p:ph type="title"/>
          </p:nvPr>
        </p:nvSpPr>
        <p:spPr>
          <a:xfrm>
            <a:off x="571500" y="330200"/>
            <a:ext cx="11861800" cy="1397000"/>
          </a:xfrm>
          <a:prstGeom prst="rect">
            <a:avLst/>
          </a:prstGeom>
        </p:spPr>
        <p:txBody>
          <a:bodyPr anchor="b"/>
          <a:lstStyle>
            <a:lvl1pPr algn="l" defTabSz="914400">
              <a:buClr>
                <a:srgbClr val="000000"/>
              </a:buClr>
              <a:buFont typeface="Helvetica Neue Light"/>
              <a:defRPr sz="4200">
                <a:uFill>
                  <a:solidFill>
                    <a:srgbClr val="000000"/>
                  </a:solidFill>
                </a:uFill>
                <a:latin typeface="Helvetica Neue Light"/>
                <a:ea typeface="Helvetica Neue Light"/>
                <a:cs typeface="Helvetica Neue Light"/>
                <a:sym typeface="Helvetica Neue Light"/>
              </a:defRPr>
            </a:lvl1pPr>
          </a:lstStyle>
          <a:p>
            <a:r>
              <a:t>Texte du titre</a:t>
            </a:r>
          </a:p>
        </p:txBody>
      </p:sp>
      <p:sp>
        <p:nvSpPr>
          <p:cNvPr id="210" name="Numéro de diapositive"/>
          <p:cNvSpPr txBox="1">
            <a:spLocks noGrp="1"/>
          </p:cNvSpPr>
          <p:nvPr>
            <p:ph type="sldNum" sz="quarter" idx="2"/>
          </p:nvPr>
        </p:nvSpPr>
        <p:spPr>
          <a:xfrm>
            <a:off x="12268199" y="9194800"/>
            <a:ext cx="312015" cy="299822"/>
          </a:xfrm>
          <a:prstGeom prst="rect">
            <a:avLst/>
          </a:prstGeom>
        </p:spPr>
        <p:txBody>
          <a:bodyPr/>
          <a:lstStyle>
            <a:lvl1pPr algn="r">
              <a:defRPr sz="1400">
                <a:latin typeface="Helvetica Neue"/>
                <a:ea typeface="Helvetica Neue"/>
                <a:cs typeface="Helvetica Neue"/>
                <a:sym typeface="Helvetica Neue"/>
              </a:defRPr>
            </a:lvl1pPr>
          </a:lstStyle>
          <a:p>
            <a:fld id="{86CB4B4D-7CA3-9044-876B-883B54F8677D}" type="slidenum">
              <a:t>‹N°›</a:t>
            </a:fld>
            <a:endParaRP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Photo - Grande">
    <p:spTree>
      <p:nvGrpSpPr>
        <p:cNvPr id="1" name=""/>
        <p:cNvGrpSpPr/>
        <p:nvPr/>
      </p:nvGrpSpPr>
      <p:grpSpPr>
        <a:xfrm>
          <a:off x="0" y="0"/>
          <a:ext cx="0" cy="0"/>
          <a:chOff x="0" y="0"/>
          <a:chExt cx="0" cy="0"/>
        </a:xfrm>
      </p:grpSpPr>
      <p:sp>
        <p:nvSpPr>
          <p:cNvPr id="217" name="Texte niveau 1…"/>
          <p:cNvSpPr txBox="1">
            <a:spLocks noGrp="1"/>
          </p:cNvSpPr>
          <p:nvPr>
            <p:ph type="body" sz="quarter" idx="1"/>
          </p:nvPr>
        </p:nvSpPr>
        <p:spPr>
          <a:xfrm>
            <a:off x="431800" y="8813800"/>
            <a:ext cx="8255000" cy="939800"/>
          </a:xfrm>
          <a:prstGeom prst="rect">
            <a:avLst/>
          </a:prstGeom>
        </p:spPr>
        <p:txBody>
          <a:bodyPr anchor="t">
            <a:noAutofit/>
          </a:bodyPr>
          <a:lstStyle>
            <a:lvl1pPr marL="0" indent="0" defTabSz="914400">
              <a:spcBef>
                <a:spcPts val="0"/>
              </a:spcBef>
              <a:buSzTx/>
              <a:buNone/>
              <a:defRPr sz="2000">
                <a:solidFill>
                  <a:srgbClr val="858585"/>
                </a:solidFill>
                <a:uFill>
                  <a:solidFill>
                    <a:srgbClr val="858585"/>
                  </a:solidFill>
                </a:uFill>
              </a:defRPr>
            </a:lvl1pPr>
            <a:lvl2pPr marL="0" indent="0" defTabSz="914400">
              <a:spcBef>
                <a:spcPts val="0"/>
              </a:spcBef>
              <a:buSzTx/>
              <a:buNone/>
              <a:defRPr sz="2000">
                <a:solidFill>
                  <a:srgbClr val="858585"/>
                </a:solidFill>
                <a:uFill>
                  <a:solidFill>
                    <a:srgbClr val="858585"/>
                  </a:solidFill>
                </a:uFill>
              </a:defRPr>
            </a:lvl2pPr>
            <a:lvl3pPr marL="0" indent="0" defTabSz="914400">
              <a:spcBef>
                <a:spcPts val="0"/>
              </a:spcBef>
              <a:buSzTx/>
              <a:buNone/>
              <a:defRPr sz="2000">
                <a:solidFill>
                  <a:srgbClr val="858585"/>
                </a:solidFill>
                <a:uFill>
                  <a:solidFill>
                    <a:srgbClr val="858585"/>
                  </a:solidFill>
                </a:uFill>
              </a:defRPr>
            </a:lvl3pPr>
            <a:lvl4pPr marL="0" indent="0" defTabSz="914400">
              <a:spcBef>
                <a:spcPts val="0"/>
              </a:spcBef>
              <a:buSzTx/>
              <a:buNone/>
              <a:defRPr sz="2000">
                <a:solidFill>
                  <a:srgbClr val="858585"/>
                </a:solidFill>
                <a:uFill>
                  <a:solidFill>
                    <a:srgbClr val="858585"/>
                  </a:solidFill>
                </a:uFill>
              </a:defRPr>
            </a:lvl4pPr>
            <a:lvl5pPr marL="0" indent="0" defTabSz="914400">
              <a:spcBef>
                <a:spcPts val="0"/>
              </a:spcBef>
              <a:buSzTx/>
              <a:buNone/>
              <a:defRPr sz="2000">
                <a:solidFill>
                  <a:srgbClr val="858585"/>
                </a:solidFill>
                <a:uFill>
                  <a:solidFill>
                    <a:srgbClr val="858585"/>
                  </a:solidFill>
                </a:uFill>
              </a:defRPr>
            </a:lvl5pPr>
          </a:lstStyle>
          <a:p>
            <a:r>
              <a:t>Texte niveau 1</a:t>
            </a:r>
          </a:p>
          <a:p>
            <a:pPr lvl="1"/>
            <a:r>
              <a:t>Texte niveau 2</a:t>
            </a:r>
          </a:p>
          <a:p>
            <a:pPr lvl="2"/>
            <a:r>
              <a:t>Texte niveau 3</a:t>
            </a:r>
          </a:p>
          <a:p>
            <a:pPr lvl="3"/>
            <a:r>
              <a:t>Texte niveau 4</a:t>
            </a:r>
          </a:p>
          <a:p>
            <a:pPr lvl="4"/>
            <a:r>
              <a:t>Texte niveau 5</a:t>
            </a:r>
          </a:p>
        </p:txBody>
      </p:sp>
      <p:sp>
        <p:nvSpPr>
          <p:cNvPr id="218" name="Numéro de diapositive"/>
          <p:cNvSpPr txBox="1">
            <a:spLocks noGrp="1"/>
          </p:cNvSpPr>
          <p:nvPr>
            <p:ph type="sldNum" sz="quarter" idx="2"/>
          </p:nvPr>
        </p:nvSpPr>
        <p:spPr>
          <a:xfrm>
            <a:off x="6360515" y="9283700"/>
            <a:ext cx="283770" cy="287680"/>
          </a:xfrm>
          <a:prstGeom prst="rect">
            <a:avLst/>
          </a:prstGeom>
        </p:spPr>
        <p:txBody>
          <a:bodyPr/>
          <a:lstStyle>
            <a:lvl1pPr>
              <a:defRPr sz="1200">
                <a:uFill>
                  <a:solidFill>
                    <a:srgbClr val="000000"/>
                  </a:solidFill>
                </a:uFill>
              </a:defRPr>
            </a:lvl1pPr>
          </a:lstStyle>
          <a:p>
            <a:fld id="{86CB4B4D-7CA3-9044-876B-883B54F8677D}" type="slidenum">
              <a:t>‹N°›</a:t>
            </a:fld>
            <a:endParaRP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tx">
  <p:cSld name="Titre et sous-titre">
    <p:spTree>
      <p:nvGrpSpPr>
        <p:cNvPr id="1" name=""/>
        <p:cNvGrpSpPr/>
        <p:nvPr/>
      </p:nvGrpSpPr>
      <p:grpSpPr>
        <a:xfrm>
          <a:off x="0" y="0"/>
          <a:ext cx="0" cy="0"/>
          <a:chOff x="0" y="0"/>
          <a:chExt cx="0" cy="0"/>
        </a:xfrm>
      </p:grpSpPr>
      <p:sp>
        <p:nvSpPr>
          <p:cNvPr id="225" name="Ligne"/>
          <p:cNvSpPr/>
          <p:nvPr/>
        </p:nvSpPr>
        <p:spPr>
          <a:xfrm>
            <a:off x="647700" y="4749800"/>
            <a:ext cx="11709400" cy="1588"/>
          </a:xfrm>
          <a:prstGeom prst="line">
            <a:avLst/>
          </a:prstGeom>
          <a:ln w="12700">
            <a:solidFill>
              <a:srgbClr val="9A9A9A"/>
            </a:solidFill>
            <a:miter lim="400000"/>
          </a:ln>
        </p:spPr>
        <p:txBody>
          <a:bodyPr lIns="50800" tIns="50800" rIns="50800" bIns="50800" anchor="ctr"/>
          <a:lstStyle/>
          <a:p>
            <a:pPr algn="l" defTabSz="457200">
              <a:defRPr sz="1200" b="0">
                <a:latin typeface="Helvetica"/>
                <a:ea typeface="Helvetica"/>
                <a:cs typeface="Helvetica"/>
                <a:sym typeface="Helvetica"/>
              </a:defRPr>
            </a:pPr>
            <a:endParaRPr/>
          </a:p>
        </p:txBody>
      </p:sp>
      <p:sp>
        <p:nvSpPr>
          <p:cNvPr id="226" name="Texte du titre"/>
          <p:cNvSpPr txBox="1">
            <a:spLocks noGrp="1"/>
          </p:cNvSpPr>
          <p:nvPr>
            <p:ph type="title"/>
          </p:nvPr>
        </p:nvSpPr>
        <p:spPr>
          <a:xfrm>
            <a:off x="571500" y="0"/>
            <a:ext cx="11861800" cy="4495800"/>
          </a:xfrm>
          <a:prstGeom prst="rect">
            <a:avLst/>
          </a:prstGeom>
        </p:spPr>
        <p:txBody>
          <a:bodyPr anchor="b">
            <a:noAutofit/>
          </a:bodyPr>
          <a:lstStyle>
            <a:lvl1pPr algn="l" defTabSz="914400">
              <a:defRPr sz="4200">
                <a:uFill>
                  <a:solidFill>
                    <a:srgbClr val="000000"/>
                  </a:solidFill>
                </a:uFill>
                <a:latin typeface="Helvetica Neue Light"/>
                <a:ea typeface="Helvetica Neue Light"/>
                <a:cs typeface="Helvetica Neue Light"/>
                <a:sym typeface="Helvetica Neue Light"/>
              </a:defRPr>
            </a:lvl1pPr>
          </a:lstStyle>
          <a:p>
            <a:r>
              <a:t>Texte du titre</a:t>
            </a:r>
          </a:p>
        </p:txBody>
      </p:sp>
      <p:sp>
        <p:nvSpPr>
          <p:cNvPr id="227" name="Texte niveau 1…"/>
          <p:cNvSpPr txBox="1">
            <a:spLocks noGrp="1"/>
          </p:cNvSpPr>
          <p:nvPr>
            <p:ph type="body" idx="1"/>
          </p:nvPr>
        </p:nvSpPr>
        <p:spPr>
          <a:xfrm>
            <a:off x="571500" y="5016500"/>
            <a:ext cx="11861800" cy="4737100"/>
          </a:xfrm>
          <a:prstGeom prst="rect">
            <a:avLst/>
          </a:prstGeom>
        </p:spPr>
        <p:txBody>
          <a:bodyPr anchor="t">
            <a:noAutofit/>
          </a:bodyPr>
          <a:lstStyle>
            <a:lvl1pPr marL="0" indent="0" defTabSz="914400">
              <a:spcBef>
                <a:spcPts val="0"/>
              </a:spcBef>
              <a:buSzTx/>
              <a:buNone/>
              <a:defRPr sz="2600">
                <a:solidFill>
                  <a:srgbClr val="737373"/>
                </a:solidFill>
                <a:uFill>
                  <a:solidFill>
                    <a:srgbClr val="737373"/>
                  </a:solidFill>
                </a:uFill>
              </a:defRPr>
            </a:lvl1pPr>
            <a:lvl2pPr marL="0" indent="0" defTabSz="914400">
              <a:spcBef>
                <a:spcPts val="0"/>
              </a:spcBef>
              <a:buSzTx/>
              <a:buNone/>
              <a:defRPr sz="2600">
                <a:solidFill>
                  <a:srgbClr val="737373"/>
                </a:solidFill>
                <a:uFill>
                  <a:solidFill>
                    <a:srgbClr val="737373"/>
                  </a:solidFill>
                </a:uFill>
              </a:defRPr>
            </a:lvl2pPr>
            <a:lvl3pPr marL="0" indent="0" defTabSz="914400">
              <a:spcBef>
                <a:spcPts val="0"/>
              </a:spcBef>
              <a:buSzTx/>
              <a:buNone/>
              <a:defRPr sz="2600">
                <a:solidFill>
                  <a:srgbClr val="737373"/>
                </a:solidFill>
                <a:uFill>
                  <a:solidFill>
                    <a:srgbClr val="737373"/>
                  </a:solidFill>
                </a:uFill>
              </a:defRPr>
            </a:lvl3pPr>
            <a:lvl4pPr marL="0" indent="0" defTabSz="914400">
              <a:spcBef>
                <a:spcPts val="0"/>
              </a:spcBef>
              <a:buSzTx/>
              <a:buNone/>
              <a:defRPr sz="2600">
                <a:solidFill>
                  <a:srgbClr val="737373"/>
                </a:solidFill>
                <a:uFill>
                  <a:solidFill>
                    <a:srgbClr val="737373"/>
                  </a:solidFill>
                </a:uFill>
              </a:defRPr>
            </a:lvl4pPr>
            <a:lvl5pPr marL="0" indent="0" defTabSz="914400">
              <a:spcBef>
                <a:spcPts val="0"/>
              </a:spcBef>
              <a:buSzTx/>
              <a:buNone/>
              <a:defRPr sz="2600">
                <a:solidFill>
                  <a:srgbClr val="737373"/>
                </a:solidFill>
                <a:uFill>
                  <a:solidFill>
                    <a:srgbClr val="737373"/>
                  </a:solidFill>
                </a:uFill>
              </a:defRPr>
            </a:lvl5pPr>
          </a:lstStyle>
          <a:p>
            <a:r>
              <a:t>Texte niveau 1</a:t>
            </a:r>
          </a:p>
          <a:p>
            <a:pPr lvl="1"/>
            <a:r>
              <a:t>Texte niveau 2</a:t>
            </a:r>
          </a:p>
          <a:p>
            <a:pPr lvl="2"/>
            <a:r>
              <a:t>Texte niveau 3</a:t>
            </a:r>
          </a:p>
          <a:p>
            <a:pPr lvl="3"/>
            <a:r>
              <a:t>Texte niveau 4</a:t>
            </a:r>
          </a:p>
          <a:p>
            <a:pPr lvl="4"/>
            <a:r>
              <a:t>Texte niveau 5</a:t>
            </a:r>
          </a:p>
        </p:txBody>
      </p:sp>
      <p:sp>
        <p:nvSpPr>
          <p:cNvPr id="228" name="Numéro de diapositive"/>
          <p:cNvSpPr txBox="1">
            <a:spLocks noGrp="1"/>
          </p:cNvSpPr>
          <p:nvPr>
            <p:ph type="sldNum" sz="quarter" idx="2"/>
          </p:nvPr>
        </p:nvSpPr>
        <p:spPr>
          <a:xfrm>
            <a:off x="6360515" y="9283700"/>
            <a:ext cx="283770" cy="287680"/>
          </a:xfrm>
          <a:prstGeom prst="rect">
            <a:avLst/>
          </a:prstGeom>
        </p:spPr>
        <p:txBody>
          <a:bodyPr/>
          <a:lstStyle>
            <a:lvl1pPr>
              <a:defRPr sz="1200">
                <a:uFill>
                  <a:solidFill>
                    <a:srgbClr val="000000"/>
                  </a:solidFill>
                </a:uFill>
              </a:defRPr>
            </a:lvl1pPr>
          </a:lstStyle>
          <a:p>
            <a:fld id="{86CB4B4D-7CA3-9044-876B-883B54F8677D}" type="slidenum">
              <a:t>‹N°›</a:t>
            </a:fld>
            <a:endParaRP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235" name="Ligne"/>
          <p:cNvSpPr/>
          <p:nvPr/>
        </p:nvSpPr>
        <p:spPr>
          <a:xfrm>
            <a:off x="647700" y="1968500"/>
            <a:ext cx="11709400" cy="1588"/>
          </a:xfrm>
          <a:prstGeom prst="line">
            <a:avLst/>
          </a:prstGeom>
          <a:ln w="12700">
            <a:solidFill>
              <a:srgbClr val="9A9A9A"/>
            </a:solidFill>
            <a:miter lim="400000"/>
          </a:ln>
        </p:spPr>
        <p:txBody>
          <a:bodyPr lIns="50800" tIns="50800" rIns="50800" bIns="50800" anchor="ctr"/>
          <a:lstStyle/>
          <a:p>
            <a:pPr algn="l" defTabSz="457200">
              <a:defRPr sz="1200" b="0">
                <a:latin typeface="Helvetica"/>
                <a:ea typeface="Helvetica"/>
                <a:cs typeface="Helvetica"/>
                <a:sym typeface="Helvetica"/>
              </a:defRPr>
            </a:pPr>
            <a:endParaRPr/>
          </a:p>
        </p:txBody>
      </p:sp>
      <p:sp>
        <p:nvSpPr>
          <p:cNvPr id="236" name="Texte du titre"/>
          <p:cNvSpPr txBox="1">
            <a:spLocks noGrp="1"/>
          </p:cNvSpPr>
          <p:nvPr>
            <p:ph type="title"/>
          </p:nvPr>
        </p:nvSpPr>
        <p:spPr>
          <a:xfrm>
            <a:off x="571500" y="0"/>
            <a:ext cx="11861800" cy="1727200"/>
          </a:xfrm>
          <a:prstGeom prst="rect">
            <a:avLst/>
          </a:prstGeom>
        </p:spPr>
        <p:txBody>
          <a:bodyPr anchor="b">
            <a:noAutofit/>
          </a:bodyPr>
          <a:lstStyle>
            <a:lvl1pPr algn="l" defTabSz="914400">
              <a:defRPr sz="4200">
                <a:uFill>
                  <a:solidFill>
                    <a:srgbClr val="000000"/>
                  </a:solidFill>
                </a:uFill>
                <a:latin typeface="Helvetica Neue Light"/>
                <a:ea typeface="Helvetica Neue Light"/>
                <a:cs typeface="Helvetica Neue Light"/>
                <a:sym typeface="Helvetica Neue Light"/>
              </a:defRPr>
            </a:lvl1pPr>
          </a:lstStyle>
          <a:p>
            <a:r>
              <a:t>Texte du titre</a:t>
            </a:r>
          </a:p>
        </p:txBody>
      </p:sp>
      <p:sp>
        <p:nvSpPr>
          <p:cNvPr id="237" name="Texte niveau 1…"/>
          <p:cNvSpPr txBox="1">
            <a:spLocks noGrp="1"/>
          </p:cNvSpPr>
          <p:nvPr>
            <p:ph type="body" idx="1"/>
          </p:nvPr>
        </p:nvSpPr>
        <p:spPr>
          <a:xfrm>
            <a:off x="571500" y="2324100"/>
            <a:ext cx="11861800" cy="7429500"/>
          </a:xfrm>
          <a:prstGeom prst="rect">
            <a:avLst/>
          </a:prstGeom>
        </p:spPr>
        <p:txBody>
          <a:bodyPr anchor="t">
            <a:noAutofit/>
          </a:bodyPr>
          <a:lstStyle>
            <a:lvl1pPr marL="246184" indent="-246184" defTabSz="914400">
              <a:spcBef>
                <a:spcPts val="4800"/>
              </a:spcBef>
              <a:buClr>
                <a:srgbClr val="737373"/>
              </a:buClr>
              <a:buSzPct val="100000"/>
              <a:buFont typeface="Helvetica Neue"/>
              <a:defRPr sz="2400">
                <a:uFill>
                  <a:solidFill>
                    <a:srgbClr val="000000"/>
                  </a:solidFill>
                </a:uFill>
                <a:latin typeface="Helvetica Neue Light"/>
                <a:ea typeface="Helvetica Neue Light"/>
                <a:cs typeface="Helvetica Neue Light"/>
                <a:sym typeface="Helvetica Neue Light"/>
              </a:defRPr>
            </a:lvl1pPr>
            <a:lvl2pPr marL="639884" indent="-246184" defTabSz="914400">
              <a:spcBef>
                <a:spcPts val="4800"/>
              </a:spcBef>
              <a:buClr>
                <a:srgbClr val="737373"/>
              </a:buClr>
              <a:buSzPct val="100000"/>
              <a:buFont typeface="Helvetica Neue"/>
              <a:defRPr sz="2400">
                <a:uFill>
                  <a:solidFill>
                    <a:srgbClr val="000000"/>
                  </a:solidFill>
                </a:uFill>
                <a:latin typeface="Helvetica Neue Light"/>
                <a:ea typeface="Helvetica Neue Light"/>
                <a:cs typeface="Helvetica Neue Light"/>
                <a:sym typeface="Helvetica Neue Light"/>
              </a:defRPr>
            </a:lvl2pPr>
            <a:lvl3pPr marL="1084384" indent="-246184" defTabSz="914400">
              <a:spcBef>
                <a:spcPts val="4800"/>
              </a:spcBef>
              <a:buClr>
                <a:srgbClr val="737373"/>
              </a:buClr>
              <a:buSzPct val="100000"/>
              <a:buFont typeface="Helvetica Neue"/>
              <a:defRPr sz="2400">
                <a:uFill>
                  <a:solidFill>
                    <a:srgbClr val="000000"/>
                  </a:solidFill>
                </a:uFill>
                <a:latin typeface="Helvetica Neue Light"/>
                <a:ea typeface="Helvetica Neue Light"/>
                <a:cs typeface="Helvetica Neue Light"/>
                <a:sym typeface="Helvetica Neue Light"/>
              </a:defRPr>
            </a:lvl3pPr>
            <a:lvl4pPr marL="1528884" indent="-246184" defTabSz="914400">
              <a:spcBef>
                <a:spcPts val="4800"/>
              </a:spcBef>
              <a:buClr>
                <a:srgbClr val="737373"/>
              </a:buClr>
              <a:buSzPct val="100000"/>
              <a:buFont typeface="Helvetica Neue"/>
              <a:defRPr sz="2400">
                <a:uFill>
                  <a:solidFill>
                    <a:srgbClr val="000000"/>
                  </a:solidFill>
                </a:uFill>
                <a:latin typeface="Helvetica Neue Light"/>
                <a:ea typeface="Helvetica Neue Light"/>
                <a:cs typeface="Helvetica Neue Light"/>
                <a:sym typeface="Helvetica Neue Light"/>
              </a:defRPr>
            </a:lvl4pPr>
            <a:lvl5pPr marL="1973384" indent="-246184" defTabSz="914400">
              <a:spcBef>
                <a:spcPts val="4800"/>
              </a:spcBef>
              <a:buClr>
                <a:srgbClr val="737373"/>
              </a:buClr>
              <a:buSzPct val="100000"/>
              <a:buFont typeface="Helvetica Neue"/>
              <a:defRPr sz="2400">
                <a:uFill>
                  <a:solidFill>
                    <a:srgbClr val="000000"/>
                  </a:solidFill>
                </a:uFill>
                <a:latin typeface="Helvetica Neue Light"/>
                <a:ea typeface="Helvetica Neue Light"/>
                <a:cs typeface="Helvetica Neue Light"/>
                <a:sym typeface="Helvetica Neue Light"/>
              </a:defRPr>
            </a:lvl5pPr>
          </a:lstStyle>
          <a:p>
            <a:r>
              <a:t>Texte niveau 1</a:t>
            </a:r>
          </a:p>
          <a:p>
            <a:pPr lvl="1"/>
            <a:r>
              <a:t>Texte niveau 2</a:t>
            </a:r>
          </a:p>
          <a:p>
            <a:pPr lvl="2"/>
            <a:r>
              <a:t>Texte niveau 3</a:t>
            </a:r>
          </a:p>
          <a:p>
            <a:pPr lvl="3"/>
            <a:r>
              <a:t>Texte niveau 4</a:t>
            </a:r>
          </a:p>
          <a:p>
            <a:pPr lvl="4"/>
            <a:r>
              <a:t>Texte niveau 5</a:t>
            </a:r>
          </a:p>
        </p:txBody>
      </p:sp>
      <p:sp>
        <p:nvSpPr>
          <p:cNvPr id="238" name="Numéro de diapositive"/>
          <p:cNvSpPr txBox="1">
            <a:spLocks noGrp="1"/>
          </p:cNvSpPr>
          <p:nvPr>
            <p:ph type="sldNum" sz="quarter" idx="2"/>
          </p:nvPr>
        </p:nvSpPr>
        <p:spPr>
          <a:xfrm>
            <a:off x="6360515" y="9283700"/>
            <a:ext cx="283770" cy="287680"/>
          </a:xfrm>
          <a:prstGeom prst="rect">
            <a:avLst/>
          </a:prstGeom>
        </p:spPr>
        <p:txBody>
          <a:bodyPr/>
          <a:lstStyle>
            <a:lvl1pPr>
              <a:defRPr sz="1200">
                <a:uFill>
                  <a:solidFill>
                    <a:srgbClr val="000000"/>
                  </a:solidFill>
                </a:uFill>
              </a:defRPr>
            </a:lvl1p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 Centré">
    <p:spTree>
      <p:nvGrpSpPr>
        <p:cNvPr id="1" name=""/>
        <p:cNvGrpSpPr/>
        <p:nvPr/>
      </p:nvGrpSpPr>
      <p:grpSpPr>
        <a:xfrm>
          <a:off x="0" y="0"/>
          <a:ext cx="0" cy="0"/>
          <a:chOff x="0" y="0"/>
          <a:chExt cx="0" cy="0"/>
        </a:xfrm>
      </p:grpSpPr>
      <p:sp>
        <p:nvSpPr>
          <p:cNvPr id="30" name="Texte du titre"/>
          <p:cNvSpPr txBox="1">
            <a:spLocks noGrp="1"/>
          </p:cNvSpPr>
          <p:nvPr>
            <p:ph type="title"/>
          </p:nvPr>
        </p:nvSpPr>
        <p:spPr>
          <a:xfrm>
            <a:off x="1270000" y="3225800"/>
            <a:ext cx="10464800" cy="3302000"/>
          </a:xfrm>
          <a:prstGeom prst="rect">
            <a:avLst/>
          </a:prstGeom>
        </p:spPr>
        <p:txBody>
          <a:bodyPr/>
          <a:lstStyle/>
          <a:p>
            <a:r>
              <a:t>Texte du titre</a:t>
            </a:r>
          </a:p>
        </p:txBody>
      </p:sp>
      <p:sp>
        <p:nvSpPr>
          <p:cNvPr id="3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hoto - Verticale">
    <p:spTree>
      <p:nvGrpSpPr>
        <p:cNvPr id="1" name=""/>
        <p:cNvGrpSpPr/>
        <p:nvPr/>
      </p:nvGrpSpPr>
      <p:grpSpPr>
        <a:xfrm>
          <a:off x="0" y="0"/>
          <a:ext cx="0" cy="0"/>
          <a:chOff x="0" y="0"/>
          <a:chExt cx="0" cy="0"/>
        </a:xfrm>
      </p:grpSpPr>
      <p:sp>
        <p:nvSpPr>
          <p:cNvPr id="38" name="Image"/>
          <p:cNvSpPr>
            <a:spLocks noGrp="1"/>
          </p:cNvSpPr>
          <p:nvPr>
            <p:ph type="pic" idx="21"/>
          </p:nvPr>
        </p:nvSpPr>
        <p:spPr>
          <a:xfrm>
            <a:off x="2263775" y="613833"/>
            <a:ext cx="12401550" cy="8267701"/>
          </a:xfrm>
          <a:prstGeom prst="rect">
            <a:avLst/>
          </a:prstGeom>
        </p:spPr>
        <p:txBody>
          <a:bodyPr lIns="91439" tIns="45719" rIns="91439" bIns="45719" anchor="t">
            <a:noAutofit/>
          </a:bodyPr>
          <a:lstStyle/>
          <a:p>
            <a:endParaRPr/>
          </a:p>
        </p:txBody>
      </p:sp>
      <p:sp>
        <p:nvSpPr>
          <p:cNvPr id="39" name="Texte du titre"/>
          <p:cNvSpPr txBox="1">
            <a:spLocks noGrp="1"/>
          </p:cNvSpPr>
          <p:nvPr>
            <p:ph type="title"/>
          </p:nvPr>
        </p:nvSpPr>
        <p:spPr>
          <a:xfrm>
            <a:off x="952500" y="635000"/>
            <a:ext cx="5334000" cy="3987800"/>
          </a:xfrm>
          <a:prstGeom prst="rect">
            <a:avLst/>
          </a:prstGeom>
        </p:spPr>
        <p:txBody>
          <a:bodyPr anchor="b"/>
          <a:lstStyle>
            <a:lvl1pPr>
              <a:defRPr sz="6000"/>
            </a:lvl1pPr>
          </a:lstStyle>
          <a:p>
            <a:r>
              <a:t>Texte du titre</a:t>
            </a:r>
          </a:p>
        </p:txBody>
      </p:sp>
      <p:sp>
        <p:nvSpPr>
          <p:cNvPr id="40" name="Texte niveau 1…"/>
          <p:cNvSpPr txBox="1">
            <a:spLocks noGrp="1"/>
          </p:cNvSpPr>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0" algn="ctr">
              <a:spcBef>
                <a:spcPts val="0"/>
              </a:spcBef>
              <a:buSzTx/>
              <a:buNone/>
              <a:defRPr sz="3700"/>
            </a:lvl2pPr>
            <a:lvl3pPr marL="0" indent="0" algn="ctr">
              <a:spcBef>
                <a:spcPts val="0"/>
              </a:spcBef>
              <a:buSzTx/>
              <a:buNone/>
              <a:defRPr sz="3700"/>
            </a:lvl3pPr>
            <a:lvl4pPr marL="0" indent="0" algn="ctr">
              <a:spcBef>
                <a:spcPts val="0"/>
              </a:spcBef>
              <a:buSzTx/>
              <a:buNone/>
              <a:defRPr sz="3700"/>
            </a:lvl4pPr>
            <a:lvl5pPr marL="0" indent="0" algn="ctr">
              <a:spcBef>
                <a:spcPts val="0"/>
              </a:spcBef>
              <a:buSzTx/>
              <a:buNone/>
              <a:defRPr sz="3700"/>
            </a:lvl5pPr>
          </a:lstStyle>
          <a:p>
            <a:r>
              <a:t>Texte niveau 1</a:t>
            </a:r>
          </a:p>
          <a:p>
            <a:pPr lvl="1"/>
            <a:r>
              <a:t>Texte niveau 2</a:t>
            </a:r>
          </a:p>
          <a:p>
            <a:pPr lvl="2"/>
            <a:r>
              <a:t>Texte niveau 3</a:t>
            </a:r>
          </a:p>
          <a:p>
            <a:pPr lvl="3"/>
            <a:r>
              <a:t>Texte niveau 4</a:t>
            </a:r>
          </a:p>
          <a:p>
            <a:pPr lvl="4"/>
            <a:r>
              <a:t>Texte niveau 5</a:t>
            </a:r>
          </a:p>
        </p:txBody>
      </p:sp>
      <p:sp>
        <p:nvSpPr>
          <p:cNvPr id="4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re - Haut">
    <p:spTree>
      <p:nvGrpSpPr>
        <p:cNvPr id="1" name=""/>
        <p:cNvGrpSpPr/>
        <p:nvPr/>
      </p:nvGrpSpPr>
      <p:grpSpPr>
        <a:xfrm>
          <a:off x="0" y="0"/>
          <a:ext cx="0" cy="0"/>
          <a:chOff x="0" y="0"/>
          <a:chExt cx="0" cy="0"/>
        </a:xfrm>
      </p:grpSpPr>
      <p:sp>
        <p:nvSpPr>
          <p:cNvPr id="48" name="Texte du titre"/>
          <p:cNvSpPr txBox="1">
            <a:spLocks noGrp="1"/>
          </p:cNvSpPr>
          <p:nvPr>
            <p:ph type="title"/>
          </p:nvPr>
        </p:nvSpPr>
        <p:spPr>
          <a:prstGeom prst="rect">
            <a:avLst/>
          </a:prstGeom>
        </p:spPr>
        <p:txBody>
          <a:bodyPr/>
          <a:lstStyle/>
          <a:p>
            <a:r>
              <a:t>Texte du titre</a:t>
            </a:r>
          </a:p>
        </p:txBody>
      </p:sp>
      <p:sp>
        <p:nvSpPr>
          <p:cNvPr id="4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56" name="Texte du titre"/>
          <p:cNvSpPr txBox="1">
            <a:spLocks noGrp="1"/>
          </p:cNvSpPr>
          <p:nvPr>
            <p:ph type="title"/>
          </p:nvPr>
        </p:nvSpPr>
        <p:spPr>
          <a:prstGeom prst="rect">
            <a:avLst/>
          </a:prstGeom>
        </p:spPr>
        <p:txBody>
          <a:bodyPr/>
          <a:lstStyle/>
          <a:p>
            <a:r>
              <a:t>Texte du titre</a:t>
            </a:r>
          </a:p>
        </p:txBody>
      </p:sp>
      <p:sp>
        <p:nvSpPr>
          <p:cNvPr id="57" name="Texte niveau 1…"/>
          <p:cNvSpPr txBox="1">
            <a:spLocks noGrp="1"/>
          </p:cNvSpPr>
          <p:nvPr>
            <p:ph type="body" idx="1"/>
          </p:nvPr>
        </p:nvSpPr>
        <p:spPr>
          <a:prstGeom prst="rect">
            <a:avLst/>
          </a:prstGeom>
        </p:spPr>
        <p:txBody>
          <a:bodyPr/>
          <a:lstStyle/>
          <a:p>
            <a:r>
              <a:t>Texte niveau 1</a:t>
            </a:r>
          </a:p>
          <a:p>
            <a:pPr lvl="1"/>
            <a:r>
              <a:t>Texte niveau 2</a:t>
            </a:r>
          </a:p>
          <a:p>
            <a:pPr lvl="2"/>
            <a:r>
              <a:t>Texte niveau 3</a:t>
            </a:r>
          </a:p>
          <a:p>
            <a:pPr lvl="3"/>
            <a:r>
              <a:t>Texte niveau 4</a:t>
            </a:r>
          </a:p>
          <a:p>
            <a:pPr lvl="4"/>
            <a:r>
              <a:t>Texte niveau 5</a:t>
            </a:r>
          </a:p>
        </p:txBody>
      </p:sp>
      <p:sp>
        <p:nvSpPr>
          <p:cNvPr id="5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re, puces et photo">
    <p:spTree>
      <p:nvGrpSpPr>
        <p:cNvPr id="1" name=""/>
        <p:cNvGrpSpPr/>
        <p:nvPr/>
      </p:nvGrpSpPr>
      <p:grpSpPr>
        <a:xfrm>
          <a:off x="0" y="0"/>
          <a:ext cx="0" cy="0"/>
          <a:chOff x="0" y="0"/>
          <a:chExt cx="0" cy="0"/>
        </a:xfrm>
      </p:grpSpPr>
      <p:sp>
        <p:nvSpPr>
          <p:cNvPr id="65" name="Image"/>
          <p:cNvSpPr>
            <a:spLocks noGrp="1"/>
          </p:cNvSpPr>
          <p:nvPr>
            <p:ph type="pic" idx="21"/>
          </p:nvPr>
        </p:nvSpPr>
        <p:spPr>
          <a:xfrm>
            <a:off x="4086225" y="2586566"/>
            <a:ext cx="9429750" cy="6286501"/>
          </a:xfrm>
          <a:prstGeom prst="rect">
            <a:avLst/>
          </a:prstGeom>
        </p:spPr>
        <p:txBody>
          <a:bodyPr lIns="91439" tIns="45719" rIns="91439" bIns="45719" anchor="t">
            <a:noAutofit/>
          </a:bodyPr>
          <a:lstStyle/>
          <a:p>
            <a:endParaRPr/>
          </a:p>
        </p:txBody>
      </p:sp>
      <p:sp>
        <p:nvSpPr>
          <p:cNvPr id="66" name="Texte du titre"/>
          <p:cNvSpPr txBox="1">
            <a:spLocks noGrp="1"/>
          </p:cNvSpPr>
          <p:nvPr>
            <p:ph type="title"/>
          </p:nvPr>
        </p:nvSpPr>
        <p:spPr>
          <a:prstGeom prst="rect">
            <a:avLst/>
          </a:prstGeom>
        </p:spPr>
        <p:txBody>
          <a:bodyPr/>
          <a:lstStyle/>
          <a:p>
            <a:r>
              <a:t>Texte du titre</a:t>
            </a:r>
          </a:p>
        </p:txBody>
      </p:sp>
      <p:sp>
        <p:nvSpPr>
          <p:cNvPr id="67" name="Texte niveau 1…"/>
          <p:cNvSpPr txBox="1">
            <a:spLocks noGrp="1"/>
          </p:cNvSpPr>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r>
              <a:t>Texte niveau 1</a:t>
            </a:r>
          </a:p>
          <a:p>
            <a:pPr lvl="1"/>
            <a:r>
              <a:t>Texte niveau 2</a:t>
            </a:r>
          </a:p>
          <a:p>
            <a:pPr lvl="2"/>
            <a:r>
              <a:t>Texte niveau 3</a:t>
            </a:r>
          </a:p>
          <a:p>
            <a:pPr lvl="3"/>
            <a:r>
              <a:t>Texte niveau 4</a:t>
            </a:r>
          </a:p>
          <a:p>
            <a:pPr lvl="4"/>
            <a:r>
              <a:t>Texte niveau 5</a:t>
            </a:r>
          </a:p>
        </p:txBody>
      </p:sp>
      <p:sp>
        <p:nvSpPr>
          <p:cNvPr id="68" name="Numéro de diapositive"/>
          <p:cNvSpPr txBox="1">
            <a:spLocks noGrp="1"/>
          </p:cNvSpPr>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83" name="Image"/>
          <p:cNvSpPr>
            <a:spLocks noGrp="1"/>
          </p:cNvSpPr>
          <p:nvPr>
            <p:ph type="pic" sz="quarter" idx="21"/>
          </p:nvPr>
        </p:nvSpPr>
        <p:spPr>
          <a:xfrm>
            <a:off x="6680200" y="5029200"/>
            <a:ext cx="6054748" cy="4038600"/>
          </a:xfrm>
          <a:prstGeom prst="rect">
            <a:avLst/>
          </a:prstGeom>
        </p:spPr>
        <p:txBody>
          <a:bodyPr lIns="91439" tIns="45719" rIns="91439" bIns="45719" anchor="t">
            <a:noAutofit/>
          </a:bodyPr>
          <a:lstStyle/>
          <a:p>
            <a:endParaRPr/>
          </a:p>
        </p:txBody>
      </p:sp>
      <p:sp>
        <p:nvSpPr>
          <p:cNvPr id="84" name="Image"/>
          <p:cNvSpPr>
            <a:spLocks noGrp="1"/>
          </p:cNvSpPr>
          <p:nvPr>
            <p:ph type="pic" sz="quarter" idx="22"/>
          </p:nvPr>
        </p:nvSpPr>
        <p:spPr>
          <a:xfrm>
            <a:off x="6502400" y="889000"/>
            <a:ext cx="5867400" cy="3911601"/>
          </a:xfrm>
          <a:prstGeom prst="rect">
            <a:avLst/>
          </a:prstGeom>
        </p:spPr>
        <p:txBody>
          <a:bodyPr lIns="91439" tIns="45719" rIns="91439" bIns="45719" anchor="t">
            <a:noAutofit/>
          </a:bodyPr>
          <a:lstStyle/>
          <a:p>
            <a:endParaRPr/>
          </a:p>
        </p:txBody>
      </p:sp>
      <p:sp>
        <p:nvSpPr>
          <p:cNvPr id="85" name="Image"/>
          <p:cNvSpPr>
            <a:spLocks noGrp="1"/>
          </p:cNvSpPr>
          <p:nvPr>
            <p:ph type="pic" idx="23"/>
          </p:nvPr>
        </p:nvSpPr>
        <p:spPr>
          <a:xfrm>
            <a:off x="-2374900" y="889000"/>
            <a:ext cx="11982450" cy="7988300"/>
          </a:xfrm>
          <a:prstGeom prst="rect">
            <a:avLst/>
          </a:prstGeom>
        </p:spPr>
        <p:txBody>
          <a:bodyPr lIns="91439" tIns="45719" rIns="91439" bIns="45719" anchor="t">
            <a:noAutofit/>
          </a:bodyPr>
          <a:lstStyle/>
          <a:p>
            <a:endParaRPr/>
          </a:p>
        </p:txBody>
      </p:sp>
      <p:sp>
        <p:nvSpPr>
          <p:cNvPr id="86"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93" name="-Gilles Allain"/>
          <p:cNvSpPr txBox="1">
            <a:spLocks noGrp="1"/>
          </p:cNvSpPr>
          <p:nvPr>
            <p:ph type="body" sz="quarter" idx="21"/>
          </p:nvPr>
        </p:nvSpPr>
        <p:spPr>
          <a:xfrm>
            <a:off x="1270000" y="6362700"/>
            <a:ext cx="10464800" cy="461366"/>
          </a:xfrm>
          <a:prstGeom prst="rect">
            <a:avLst/>
          </a:prstGeom>
        </p:spPr>
        <p:txBody>
          <a:bodyPr anchor="t">
            <a:spAutoFit/>
          </a:bodyPr>
          <a:lstStyle>
            <a:lvl1pPr marL="0" indent="0" algn="ctr">
              <a:spcBef>
                <a:spcPts val="0"/>
              </a:spcBef>
              <a:buSzTx/>
              <a:buNone/>
              <a:defRPr sz="2400" i="1"/>
            </a:lvl1pPr>
          </a:lstStyle>
          <a:p>
            <a:r>
              <a:t>-Gilles Allain</a:t>
            </a:r>
          </a:p>
        </p:txBody>
      </p:sp>
      <p:sp>
        <p:nvSpPr>
          <p:cNvPr id="94" name="« Saisissez une citation ici. »"/>
          <p:cNvSpPr txBox="1">
            <a:spLocks noGrp="1"/>
          </p:cNvSpPr>
          <p:nvPr>
            <p:ph type="body" sz="quarter" idx="22"/>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r>
              <a:t>« Saisissez une citation ici. » </a:t>
            </a:r>
          </a:p>
        </p:txBody>
      </p:sp>
      <p:sp>
        <p:nvSpPr>
          <p:cNvPr id="9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du titre"/>
          <p:cNvSpPr txBox="1">
            <a:spLocks noGrp="1"/>
          </p:cNvSpPr>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Texte du titre</a:t>
            </a:r>
          </a:p>
        </p:txBody>
      </p:sp>
      <p:sp>
        <p:nvSpPr>
          <p:cNvPr id="3" name="Texte niveau 1…"/>
          <p:cNvSpPr txBox="1">
            <a:spLocks noGrp="1"/>
          </p:cNvSpPr>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Texte niveau 1</a:t>
            </a:r>
          </a:p>
          <a:p>
            <a:pPr lvl="1"/>
            <a:r>
              <a:t>Texte niveau 2</a:t>
            </a:r>
          </a:p>
          <a:p>
            <a:pPr lvl="2"/>
            <a:r>
              <a:t>Texte niveau 3</a:t>
            </a:r>
          </a:p>
          <a:p>
            <a:pPr lvl="3"/>
            <a:r>
              <a:t>Texte niveau 4</a:t>
            </a:r>
          </a:p>
          <a:p>
            <a:pPr lvl="4"/>
            <a:r>
              <a:t>Texte niveau 5</a:t>
            </a:r>
          </a:p>
        </p:txBody>
      </p:sp>
      <p:sp>
        <p:nvSpPr>
          <p:cNvPr id="4" name="Numéro de diapositive"/>
          <p:cNvSpPr txBox="1">
            <a:spLocks noGrp="1"/>
          </p:cNvSpPr>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sz="1600" b="0">
                <a:latin typeface="Helvetica Neue Light"/>
                <a:ea typeface="Helvetica Neue Light"/>
                <a:cs typeface="Helvetica Neue Light"/>
                <a:sym typeface="Helvetica Neue Light"/>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 id="2147483658" r:id="rId9"/>
    <p:sldLayoutId id="2147483659" r:id="rId10"/>
    <p:sldLayoutId id="2147483660" r:id="rId11"/>
    <p:sldLayoutId id="2147483661" r:id="rId12"/>
    <p:sldLayoutId id="2147483662" r:id="rId13"/>
    <p:sldLayoutId id="2147483664" r:id="rId14"/>
    <p:sldLayoutId id="2147483665" r:id="rId15"/>
    <p:sldLayoutId id="2147483666" r:id="rId16"/>
    <p:sldLayoutId id="2147483667" r:id="rId17"/>
    <p:sldLayoutId id="2147483668" r:id="rId18"/>
    <p:sldLayoutId id="2147483669" r:id="rId19"/>
    <p:sldLayoutId id="2147483670" r:id="rId20"/>
    <p:sldLayoutId id="2147483671" r:id="rId21"/>
    <p:sldLayoutId id="2147483672" r:id="rId22"/>
    <p:sldLayoutId id="2147483673" r:id="rId23"/>
    <p:sldLayoutId id="2147483674" r:id="rId24"/>
  </p:sldLayoutIdLst>
  <p:transitio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1pPr>
      <a:lvl2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2pPr>
      <a:lvl3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3pPr>
      <a:lvl4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4pPr>
      <a:lvl5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5pPr>
      <a:lvl6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6pPr>
      <a:lvl7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7pPr>
      <a:lvl8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8pPr>
      <a:lvl9pPr marL="0" marR="0" indent="0" algn="ctr" defTabSz="584200" rtl="0" latinLnBrk="0">
        <a:lnSpc>
          <a:spcPct val="100000"/>
        </a:lnSpc>
        <a:spcBef>
          <a:spcPts val="0"/>
        </a:spcBef>
        <a:spcAft>
          <a:spcPts val="0"/>
        </a:spcAft>
        <a:buClrTx/>
        <a:buSzTx/>
        <a:buFontTx/>
        <a:buNone/>
        <a:tabLst/>
        <a:defRPr sz="8000" b="0" i="0" u="none" strike="noStrike" cap="none" spc="0" baseline="0">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sz="3200" b="0" i="0" u="none" strike="noStrike" cap="none" spc="0" baseline="0">
          <a:solidFill>
            <a:srgbClr val="000000"/>
          </a:solidFill>
          <a:uFillTx/>
          <a:latin typeface="Helvetica Neue"/>
          <a:ea typeface="Helvetica Neue"/>
          <a:cs typeface="Helvetica Neue"/>
          <a:sym typeface="Helvetica Neue"/>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1pPr>
      <a:lvl2pPr marL="0" marR="0" indent="228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2pPr>
      <a:lvl3pPr marL="0" marR="0" indent="457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3pPr>
      <a:lvl4pPr marL="0" marR="0" indent="685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4pPr>
      <a:lvl5pPr marL="0" marR="0" indent="9144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5pPr>
      <a:lvl6pPr marL="0" marR="0" indent="11430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6pPr>
      <a:lvl7pPr marL="0" marR="0" indent="13716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7pPr>
      <a:lvl8pPr marL="0" marR="0" indent="16002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8pPr>
      <a:lvl9pPr marL="0" marR="0" indent="182880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Helvetica Neue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val.fr" TargetMode="External"/><Relationship Id="rId2" Type="http://schemas.openxmlformats.org/officeDocument/2006/relationships/hyperlink" Target="https://www.linkedin.com/in/s%C3%A9bastien-galea-91175aa/" TargetMode="External"/><Relationship Id="rId1" Type="http://schemas.openxmlformats.org/officeDocument/2006/relationships/slideLayout" Target="../slideLayouts/slideLayout23.xml"/><Relationship Id="rId6" Type="http://schemas.openxmlformats.org/officeDocument/2006/relationships/image" Target="../media/image2.png"/><Relationship Id="rId5" Type="http://schemas.openxmlformats.org/officeDocument/2006/relationships/hyperlink" Target="https://creativecommons.org/licenses/by-nc-sa/3.0/fr/" TargetMode="Externa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eval.fr" TargetMode="External"/><Relationship Id="rId2" Type="http://schemas.openxmlformats.org/officeDocument/2006/relationships/image" Target="../media/image9.png"/><Relationship Id="rId1" Type="http://schemas.openxmlformats.org/officeDocument/2006/relationships/slideLayout" Target="../slideLayouts/slideLayout24.xml"/><Relationship Id="rId5" Type="http://schemas.openxmlformats.org/officeDocument/2006/relationships/image" Target="../media/image1.jpeg"/><Relationship Id="rId4" Type="http://schemas.openxmlformats.org/officeDocument/2006/relationships/hyperlink" Target="https://www.linkedin.com/in/s%C3%A9bastien-galea-91175aa/"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hyperlink" Target="https://www.linkedin.com/in/s%C3%A9bastien-galea-91175aa/" TargetMode="External"/><Relationship Id="rId2" Type="http://schemas.openxmlformats.org/officeDocument/2006/relationships/hyperlink" Target="http://www.eval.fr" TargetMode="External"/><Relationship Id="rId1" Type="http://schemas.openxmlformats.org/officeDocument/2006/relationships/slideLayout" Target="../slideLayouts/slideLayout24.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3" Type="http://schemas.openxmlformats.org/officeDocument/2006/relationships/hyperlink" Target="http://www.eval.fr" TargetMode="External"/><Relationship Id="rId2" Type="http://schemas.openxmlformats.org/officeDocument/2006/relationships/notesSlide" Target="../notesSlides/notesSlide4.xml"/><Relationship Id="rId1" Type="http://schemas.openxmlformats.org/officeDocument/2006/relationships/slideLayout" Target="../slideLayouts/slideLayout24.xml"/><Relationship Id="rId5" Type="http://schemas.openxmlformats.org/officeDocument/2006/relationships/image" Target="../media/image1.jpeg"/><Relationship Id="rId4" Type="http://schemas.openxmlformats.org/officeDocument/2006/relationships/hyperlink" Target="https://www.linkedin.com/in/s%C3%A9bastien-galea-91175aa/"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www.eval.fr" TargetMode="External"/><Relationship Id="rId2" Type="http://schemas.openxmlformats.org/officeDocument/2006/relationships/notesSlide" Target="../notesSlides/notesSlide5.xml"/><Relationship Id="rId1" Type="http://schemas.openxmlformats.org/officeDocument/2006/relationships/slideLayout" Target="../slideLayouts/slideLayout24.xml"/><Relationship Id="rId5" Type="http://schemas.openxmlformats.org/officeDocument/2006/relationships/image" Target="../media/image1.jpeg"/><Relationship Id="rId4" Type="http://schemas.openxmlformats.org/officeDocument/2006/relationships/hyperlink" Target="https://www.linkedin.com/in/s%C3%A9bastien-galea-91175aa/"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hyperlink" Target="https://www.linkedin.com/in/s%C3%A9bastien-galea-91175aa/" TargetMode="External"/><Relationship Id="rId5" Type="http://schemas.openxmlformats.org/officeDocument/2006/relationships/hyperlink" Target="http://www.eval.fr" TargetMode="Externa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hyperlink" Target="http://www.eval.fr" TargetMode="External"/><Relationship Id="rId2" Type="http://schemas.openxmlformats.org/officeDocument/2006/relationships/notesSlide" Target="../notesSlides/notesSlide7.xml"/><Relationship Id="rId1" Type="http://schemas.openxmlformats.org/officeDocument/2006/relationships/slideLayout" Target="../slideLayouts/slideLayout24.xml"/><Relationship Id="rId5" Type="http://schemas.openxmlformats.org/officeDocument/2006/relationships/image" Target="../media/image1.jpeg"/><Relationship Id="rId4" Type="http://schemas.openxmlformats.org/officeDocument/2006/relationships/hyperlink" Target="https://www.linkedin.com/in/s%C3%A9bastien-galea-91175aa/"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eval.fr"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1.jpeg"/><Relationship Id="rId4" Type="http://schemas.openxmlformats.org/officeDocument/2006/relationships/hyperlink" Target="https://www.linkedin.com/in/s%C3%A9bastien-galea-91175aa/"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linkedin.com/in/s%C3%A9bastien-galea-91175aa/" TargetMode="External"/><Relationship Id="rId2" Type="http://schemas.openxmlformats.org/officeDocument/2006/relationships/hyperlink" Target="http://www.eval.fr" TargetMode="External"/><Relationship Id="rId1" Type="http://schemas.openxmlformats.org/officeDocument/2006/relationships/slideLayout" Target="../slideLayouts/slideLayout11.xml"/><Relationship Id="rId4"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1.jpeg"/><Relationship Id="rId5" Type="http://schemas.openxmlformats.org/officeDocument/2006/relationships/hyperlink" Target="https://www.linkedin.com/in/s%C3%A9bastien-galea-91175aa/" TargetMode="External"/><Relationship Id="rId4" Type="http://schemas.openxmlformats.org/officeDocument/2006/relationships/hyperlink" Target="http://www.eval.fr"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linkedin.com/in/s%C3%A9bastien-galea-91175aa/" TargetMode="External"/><Relationship Id="rId2" Type="http://schemas.openxmlformats.org/officeDocument/2006/relationships/hyperlink" Target="http://www.eval.fr" TargetMode="External"/><Relationship Id="rId1" Type="http://schemas.openxmlformats.org/officeDocument/2006/relationships/slideLayout" Target="../slideLayouts/slideLayout1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png"/><Relationship Id="rId1" Type="http://schemas.openxmlformats.org/officeDocument/2006/relationships/slideLayout" Target="../slideLayouts/slideLayout11.xml"/><Relationship Id="rId6" Type="http://schemas.openxmlformats.org/officeDocument/2006/relationships/image" Target="../media/image1.jpeg"/><Relationship Id="rId5" Type="http://schemas.openxmlformats.org/officeDocument/2006/relationships/hyperlink" Target="https://www.linkedin.com/in/s%C3%A9bastien-galea-91175aa/" TargetMode="External"/><Relationship Id="rId4" Type="http://schemas.openxmlformats.org/officeDocument/2006/relationships/hyperlink" Target="http://www.eval.fr"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www.eval.fr" TargetMode="External"/><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1.jpeg"/><Relationship Id="rId4" Type="http://schemas.openxmlformats.org/officeDocument/2006/relationships/hyperlink" Target="https://www.linkedin.com/in/s%C3%A9bastien-galea-91175aa/"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11.xml"/><Relationship Id="rId6" Type="http://schemas.openxmlformats.org/officeDocument/2006/relationships/hyperlink" Target="https://www.linkedin.com/in/s%C3%A9bastien-galea-91175aa/" TargetMode="External"/><Relationship Id="rId5" Type="http://schemas.openxmlformats.org/officeDocument/2006/relationships/hyperlink" Target="http://www.eval.fr" TargetMode="External"/><Relationship Id="rId4" Type="http://schemas.openxmlformats.org/officeDocument/2006/relationships/image" Target="../media/image16.tif"/></Relationships>
</file>

<file path=ppt/slides/_rels/slide23.xml.rels><?xml version="1.0" encoding="UTF-8" standalone="yes"?>
<Relationships xmlns="http://schemas.openxmlformats.org/package/2006/relationships"><Relationship Id="rId3" Type="http://schemas.openxmlformats.org/officeDocument/2006/relationships/hyperlink" Target="http://www.eval.fr" TargetMode="External"/><Relationship Id="rId2" Type="http://schemas.openxmlformats.org/officeDocument/2006/relationships/image" Target="../media/image14.jpeg"/><Relationship Id="rId1" Type="http://schemas.openxmlformats.org/officeDocument/2006/relationships/slideLayout" Target="../slideLayouts/slideLayout11.xml"/><Relationship Id="rId5" Type="http://schemas.openxmlformats.org/officeDocument/2006/relationships/image" Target="../media/image1.jpeg"/><Relationship Id="rId4" Type="http://schemas.openxmlformats.org/officeDocument/2006/relationships/hyperlink" Target="https://www.linkedin.com/in/s%C3%A9bastien-galea-91175aa/"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11.xml"/><Relationship Id="rId6" Type="http://schemas.openxmlformats.org/officeDocument/2006/relationships/hyperlink" Target="https://www.linkedin.com/in/s%C3%A9bastien-galea-91175aa/" TargetMode="External"/><Relationship Id="rId5" Type="http://schemas.openxmlformats.org/officeDocument/2006/relationships/hyperlink" Target="http://www.eval.fr" TargetMode="External"/><Relationship Id="rId4" Type="http://schemas.openxmlformats.org/officeDocument/2006/relationships/image" Target="../media/image16.tif"/></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11.xml"/><Relationship Id="rId6" Type="http://schemas.openxmlformats.org/officeDocument/2006/relationships/hyperlink" Target="https://www.linkedin.com/in/s%C3%A9bastien-galea-91175aa/" TargetMode="External"/><Relationship Id="rId5" Type="http://schemas.openxmlformats.org/officeDocument/2006/relationships/hyperlink" Target="http://www.eval.fr" TargetMode="External"/><Relationship Id="rId4" Type="http://schemas.openxmlformats.org/officeDocument/2006/relationships/image" Target="../media/image16.tif"/></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11.xml"/><Relationship Id="rId6" Type="http://schemas.openxmlformats.org/officeDocument/2006/relationships/hyperlink" Target="https://www.linkedin.com/in/s%C3%A9bastien-galea-91175aa/" TargetMode="External"/><Relationship Id="rId5" Type="http://schemas.openxmlformats.org/officeDocument/2006/relationships/hyperlink" Target="http://www.eval.fr" TargetMode="External"/><Relationship Id="rId4" Type="http://schemas.openxmlformats.org/officeDocument/2006/relationships/image" Target="../media/image16.tif"/></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11.xml"/><Relationship Id="rId4" Type="http://schemas.openxmlformats.org/officeDocument/2006/relationships/image" Target="../media/image16.tif"/></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4.xml"/><Relationship Id="rId6" Type="http://schemas.openxmlformats.org/officeDocument/2006/relationships/image" Target="../media/image1.jpeg"/><Relationship Id="rId5" Type="http://schemas.openxmlformats.org/officeDocument/2006/relationships/hyperlink" Target="https://www.linkedin.com/in/s%C3%A9bastien-galea-91175aa/" TargetMode="External"/><Relationship Id="rId4" Type="http://schemas.openxmlformats.org/officeDocument/2006/relationships/hyperlink" Target="http://www.eval.fr"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www.eval.fr" TargetMode="External"/><Relationship Id="rId2" Type="http://schemas.openxmlformats.org/officeDocument/2006/relationships/notesSlide" Target="../notesSlides/notesSlide11.xml"/><Relationship Id="rId1" Type="http://schemas.openxmlformats.org/officeDocument/2006/relationships/slideLayout" Target="../slideLayouts/slideLayout14.xml"/><Relationship Id="rId5" Type="http://schemas.openxmlformats.org/officeDocument/2006/relationships/image" Target="../media/image1.jpeg"/><Relationship Id="rId4" Type="http://schemas.openxmlformats.org/officeDocument/2006/relationships/hyperlink" Target="https://www.linkedin.com/in/s%C3%A9bastien-galea-91175a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xml"/><Relationship Id="rId6" Type="http://schemas.openxmlformats.org/officeDocument/2006/relationships/hyperlink" Target="https://www.linkedin.com/in/s%C3%A9bastien-galea-91175aa/" TargetMode="External"/><Relationship Id="rId5" Type="http://schemas.openxmlformats.org/officeDocument/2006/relationships/hyperlink" Target="http://www.eval.fr" TargetMode="External"/><Relationship Id="rId4" Type="http://schemas.openxmlformats.org/officeDocument/2006/relationships/hyperlink" Target="https://www.eval.fr/2019/10/14/les-limites-du-cadre-logique/"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4.jpeg"/><Relationship Id="rId7" Type="http://schemas.openxmlformats.org/officeDocument/2006/relationships/hyperlink" Target="https://www.linkedin.com/in/s%C3%A9bastien-galea-91175aa/"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6" Type="http://schemas.openxmlformats.org/officeDocument/2006/relationships/hyperlink" Target="http://www.eval.fr" TargetMode="External"/><Relationship Id="rId5" Type="http://schemas.openxmlformats.org/officeDocument/2006/relationships/image" Target="../media/image16.tif"/><Relationship Id="rId4" Type="http://schemas.openxmlformats.org/officeDocument/2006/relationships/image" Target="../media/image15.png"/></Relationships>
</file>

<file path=ppt/slides/_rels/slide3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4.jpeg"/><Relationship Id="rId7" Type="http://schemas.openxmlformats.org/officeDocument/2006/relationships/hyperlink" Target="https://www.linkedin.com/in/s%C3%A9bastien-galea-91175aa/" TargetMode="External"/><Relationship Id="rId2" Type="http://schemas.openxmlformats.org/officeDocument/2006/relationships/notesSlide" Target="../notesSlides/notesSlide13.xml"/><Relationship Id="rId1" Type="http://schemas.openxmlformats.org/officeDocument/2006/relationships/slideLayout" Target="../slideLayouts/slideLayout11.xml"/><Relationship Id="rId6" Type="http://schemas.openxmlformats.org/officeDocument/2006/relationships/hyperlink" Target="http://www.eval.fr" TargetMode="External"/><Relationship Id="rId5" Type="http://schemas.openxmlformats.org/officeDocument/2006/relationships/image" Target="../media/image16.tif"/><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11.xml"/><Relationship Id="rId5" Type="http://schemas.openxmlformats.org/officeDocument/2006/relationships/image" Target="../media/image16.tif"/><Relationship Id="rId4" Type="http://schemas.openxmlformats.org/officeDocument/2006/relationships/image" Target="../media/image17.png"/></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1.jpeg"/><Relationship Id="rId5" Type="http://schemas.openxmlformats.org/officeDocument/2006/relationships/hyperlink" Target="https://www.linkedin.com/in/s%C3%A9bastien-galea-91175aa/" TargetMode="External"/><Relationship Id="rId4" Type="http://schemas.openxmlformats.org/officeDocument/2006/relationships/hyperlink" Target="http://www.eval.fr"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4.xml"/><Relationship Id="rId6" Type="http://schemas.openxmlformats.org/officeDocument/2006/relationships/image" Target="../media/image1.jpeg"/><Relationship Id="rId5" Type="http://schemas.openxmlformats.org/officeDocument/2006/relationships/hyperlink" Target="https://www.linkedin.com/in/s%C3%A9bastien-galea-91175aa/" TargetMode="External"/><Relationship Id="rId4" Type="http://schemas.openxmlformats.org/officeDocument/2006/relationships/hyperlink" Target="http://www.eval.fr" TargetMode="External"/></Relationships>
</file>

<file path=ppt/slides/_rels/slide35.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4.jpeg"/><Relationship Id="rId7" Type="http://schemas.openxmlformats.org/officeDocument/2006/relationships/hyperlink" Target="https://www.linkedin.com/in/s%C3%A9bastien-galea-91175aa/"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6" Type="http://schemas.openxmlformats.org/officeDocument/2006/relationships/hyperlink" Target="http://www.eval.fr" TargetMode="External"/><Relationship Id="rId5" Type="http://schemas.openxmlformats.org/officeDocument/2006/relationships/image" Target="../media/image16.tif"/><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11.xml"/><Relationship Id="rId6" Type="http://schemas.openxmlformats.org/officeDocument/2006/relationships/hyperlink" Target="https://www.linkedin.com/in/s%C3%A9bastien-galea-91175aa/" TargetMode="External"/><Relationship Id="rId5" Type="http://schemas.openxmlformats.org/officeDocument/2006/relationships/hyperlink" Target="http://www.eval.fr" TargetMode="External"/><Relationship Id="rId4" Type="http://schemas.openxmlformats.org/officeDocument/2006/relationships/image" Target="../media/image16.tif"/></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11.xml"/><Relationship Id="rId5" Type="http://schemas.openxmlformats.org/officeDocument/2006/relationships/image" Target="../media/image16.tif"/><Relationship Id="rId4" Type="http://schemas.openxmlformats.org/officeDocument/2006/relationships/image" Target="../media/image17.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hyperlink" Target="https://www.linkedin.com/in/s%C3%A9bastien-galea-91175aa/" TargetMode="External"/><Relationship Id="rId5" Type="http://schemas.openxmlformats.org/officeDocument/2006/relationships/hyperlink" Target="http://www.eval.fr" TargetMode="External"/><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8.xml"/><Relationship Id="rId6" Type="http://schemas.openxmlformats.org/officeDocument/2006/relationships/hyperlink" Target="https://www.linkedin.com/in/s%C3%A9bastien-galea-91175aa/" TargetMode="External"/><Relationship Id="rId5" Type="http://schemas.openxmlformats.org/officeDocument/2006/relationships/hyperlink" Target="http://www.eval.fr" TargetMode="Externa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hyperlink" Target="https://www.linkedin.com/in/s%C3%A9bastien-galea-91175aa/" TargetMode="External"/><Relationship Id="rId5" Type="http://schemas.openxmlformats.org/officeDocument/2006/relationships/hyperlink" Target="http://www.eval.fr" TargetMode="External"/><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openxmlformats.org/officeDocument/2006/relationships/hyperlink" Target="https://www.linkedin.com/in/s%C3%A9bastien-galea-91175aa/" TargetMode="External"/><Relationship Id="rId5" Type="http://schemas.openxmlformats.org/officeDocument/2006/relationships/hyperlink" Target="http://www.eval.fr" TargetMode="Externa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hyperlink" Target="http://www.eval.fr" TargetMode="External"/><Relationship Id="rId2" Type="http://schemas.openxmlformats.org/officeDocument/2006/relationships/notesSlide" Target="../notesSlides/notesSlide22.xml"/><Relationship Id="rId1" Type="http://schemas.openxmlformats.org/officeDocument/2006/relationships/slideLayout" Target="../slideLayouts/slideLayout11.xml"/><Relationship Id="rId5" Type="http://schemas.openxmlformats.org/officeDocument/2006/relationships/image" Target="../media/image1.jpeg"/><Relationship Id="rId4" Type="http://schemas.openxmlformats.org/officeDocument/2006/relationships/hyperlink" Target="https://www.linkedin.com/in/s%C3%A9bastien-galea-91175aa/"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18.xml"/><Relationship Id="rId6" Type="http://schemas.openxmlformats.org/officeDocument/2006/relationships/image" Target="../media/image1.jpeg"/><Relationship Id="rId5" Type="http://schemas.openxmlformats.org/officeDocument/2006/relationships/hyperlink" Target="https://www.linkedin.com/in/s%C3%A9bastien-galea-91175aa/" TargetMode="External"/><Relationship Id="rId4" Type="http://schemas.openxmlformats.org/officeDocument/2006/relationships/hyperlink" Target="http://www.eval.fr"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linkedin.com/in/s%C3%A9bastien-galea-91175aa/" TargetMode="External"/><Relationship Id="rId2" Type="http://schemas.openxmlformats.org/officeDocument/2006/relationships/hyperlink" Target="http://www.eval.fr" TargetMode="External"/><Relationship Id="rId1" Type="http://schemas.openxmlformats.org/officeDocument/2006/relationships/slideLayout" Target="../slideLayouts/slideLayout11.xml"/><Relationship Id="rId4"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hyperlink" Target="https://www.linkedin.com/in/s%C3%A9bastien-galea-91175aa/" TargetMode="External"/><Relationship Id="rId2" Type="http://schemas.openxmlformats.org/officeDocument/2006/relationships/hyperlink" Target="http://www.eval.fr" TargetMode="External"/><Relationship Id="rId1" Type="http://schemas.openxmlformats.org/officeDocument/2006/relationships/slideLayout" Target="../slideLayouts/slideLayout11.xml"/><Relationship Id="rId4" Type="http://schemas.openxmlformats.org/officeDocument/2006/relationships/image" Target="../media/image1.jpeg"/></Relationships>
</file>

<file path=ppt/slides/_rels/slide45.xml.rels><?xml version="1.0" encoding="UTF-8" standalone="yes"?>
<Relationships xmlns="http://schemas.openxmlformats.org/package/2006/relationships"><Relationship Id="rId3" Type="http://schemas.openxmlformats.org/officeDocument/2006/relationships/hyperlink" Target="http://www.eval.fr" TargetMode="External"/><Relationship Id="rId2" Type="http://schemas.openxmlformats.org/officeDocument/2006/relationships/notesSlide" Target="../notesSlides/notesSlide24.xml"/><Relationship Id="rId1" Type="http://schemas.openxmlformats.org/officeDocument/2006/relationships/slideLayout" Target="../slideLayouts/slideLayout11.xml"/><Relationship Id="rId5" Type="http://schemas.openxmlformats.org/officeDocument/2006/relationships/image" Target="../media/image1.jpeg"/><Relationship Id="rId4" Type="http://schemas.openxmlformats.org/officeDocument/2006/relationships/hyperlink" Target="https://www.linkedin.com/in/s%C3%A9bastien-galea-91175aa/" TargetMode="External"/></Relationships>
</file>

<file path=ppt/slides/_rels/slide46.xml.rels><?xml version="1.0" encoding="UTF-8" standalone="yes"?>
<Relationships xmlns="http://schemas.openxmlformats.org/package/2006/relationships"><Relationship Id="rId3" Type="http://schemas.openxmlformats.org/officeDocument/2006/relationships/hyperlink" Target="https://www.linkedin.com/in/s%C3%A9bastien-galea-91175aa/" TargetMode="External"/><Relationship Id="rId2" Type="http://schemas.openxmlformats.org/officeDocument/2006/relationships/hyperlink" Target="http://www.eval.fr" TargetMode="External"/><Relationship Id="rId1" Type="http://schemas.openxmlformats.org/officeDocument/2006/relationships/slideLayout" Target="../slideLayouts/slideLayout11.xml"/><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hyperlink" Target="https://www.linkedin.com/in/s%C3%A9bastien-galea-91175aa/" TargetMode="External"/><Relationship Id="rId2" Type="http://schemas.openxmlformats.org/officeDocument/2006/relationships/hyperlink" Target="http://www.eval.fr" TargetMode="External"/><Relationship Id="rId1" Type="http://schemas.openxmlformats.org/officeDocument/2006/relationships/slideLayout" Target="../slideLayouts/slideLayout11.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8.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hyperlink" Target="http://www.eval.fr" TargetMode="External"/><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1.jpeg"/><Relationship Id="rId4" Type="http://schemas.openxmlformats.org/officeDocument/2006/relationships/hyperlink" Target="https://www.linkedin.com/in/s%C3%A9bastien-galea-91175aa/" TargetMode="Externa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6" Type="http://schemas.openxmlformats.org/officeDocument/2006/relationships/image" Target="../media/image1.jpeg"/><Relationship Id="rId5" Type="http://schemas.openxmlformats.org/officeDocument/2006/relationships/hyperlink" Target="https://www.linkedin.com/in/s%C3%A9bastien-galea-91175aa/" TargetMode="External"/><Relationship Id="rId4" Type="http://schemas.openxmlformats.org/officeDocument/2006/relationships/hyperlink" Target="http://www.eval.fr"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hyperlink" Target="https://www.linkedin.com/in/s%C3%A9bastien-galea-91175aa/" TargetMode="External"/><Relationship Id="rId5" Type="http://schemas.openxmlformats.org/officeDocument/2006/relationships/hyperlink" Target="http://www.eval.fr"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1.xml"/><Relationship Id="rId6" Type="http://schemas.openxmlformats.org/officeDocument/2006/relationships/image" Target="../media/image1.jpeg"/><Relationship Id="rId5" Type="http://schemas.openxmlformats.org/officeDocument/2006/relationships/hyperlink" Target="https://www.linkedin.com/in/s%C3%A9bastien-galea-91175aa/" TargetMode="External"/><Relationship Id="rId4" Type="http://schemas.openxmlformats.org/officeDocument/2006/relationships/hyperlink" Target="http://www.eval.fr"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4.xml"/><Relationship Id="rId6" Type="http://schemas.openxmlformats.org/officeDocument/2006/relationships/image" Target="../media/image1.jpeg"/><Relationship Id="rId5" Type="http://schemas.openxmlformats.org/officeDocument/2006/relationships/hyperlink" Target="https://www.linkedin.com/in/s%C3%A9bastien-galea-91175aa/" TargetMode="External"/><Relationship Id="rId4" Type="http://schemas.openxmlformats.org/officeDocument/2006/relationships/hyperlink" Target="http://www.eval.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Formation Suivi Evaluation…"/>
          <p:cNvSpPr txBox="1">
            <a:spLocks noGrp="1"/>
          </p:cNvSpPr>
          <p:nvPr>
            <p:ph type="title"/>
          </p:nvPr>
        </p:nvSpPr>
        <p:spPr>
          <a:xfrm>
            <a:off x="410889" y="252839"/>
            <a:ext cx="12167184" cy="4194421"/>
          </a:xfrm>
          <a:prstGeom prst="rect">
            <a:avLst/>
          </a:prstGeom>
        </p:spPr>
        <p:txBody>
          <a:bodyPr/>
          <a:lstStyle/>
          <a:p>
            <a:pPr algn="ctr">
              <a:defRPr sz="2900"/>
            </a:pPr>
            <a:r>
              <a:t>Formation Suivi Evaluation </a:t>
            </a:r>
          </a:p>
          <a:p>
            <a:pPr algn="ctr">
              <a:defRPr sz="1700"/>
            </a:pPr>
            <a:endParaRPr/>
          </a:p>
          <a:p>
            <a:pPr algn="ctr">
              <a:defRPr sz="1900">
                <a:latin typeface="Helvetica Neue Bold Condensed"/>
                <a:ea typeface="Helvetica Neue Bold Condensed"/>
                <a:cs typeface="Helvetica Neue Bold Condensed"/>
                <a:sym typeface="Helvetica Neue Bold Condensed"/>
              </a:defRPr>
            </a:pPr>
            <a:endParaRPr/>
          </a:p>
          <a:p>
            <a:pPr algn="ctr">
              <a:defRPr sz="3000">
                <a:latin typeface="Helvetica Neue Bold Condensed"/>
                <a:ea typeface="Helvetica Neue Bold Condensed"/>
                <a:cs typeface="Helvetica Neue Bold Condensed"/>
                <a:sym typeface="Helvetica Neue Bold Condensed"/>
              </a:defRPr>
            </a:pPr>
            <a:r>
              <a:t>Les phases d’analyse :</a:t>
            </a:r>
          </a:p>
          <a:p>
            <a:pPr algn="ctr">
              <a:defRPr sz="1900"/>
            </a:pPr>
            <a:r>
              <a:t>- analyse des parties prenantes</a:t>
            </a:r>
          </a:p>
          <a:p>
            <a:pPr algn="ctr">
              <a:defRPr sz="1900"/>
            </a:pPr>
            <a:r>
              <a:t>- analyse des problèmes</a:t>
            </a:r>
          </a:p>
          <a:p>
            <a:pPr algn="ctr">
              <a:defRPr sz="1900"/>
            </a:pPr>
            <a:r>
              <a:t>- analyse des solutions</a:t>
            </a:r>
          </a:p>
          <a:p>
            <a:pPr algn="ctr">
              <a:defRPr sz="1900"/>
            </a:pPr>
            <a:r>
              <a:t>- analyse des stratégies</a:t>
            </a:r>
          </a:p>
          <a:p>
            <a:pPr algn="ctr">
              <a:defRPr sz="1900">
                <a:latin typeface="Helvetica Neue Bold Condensed"/>
                <a:ea typeface="Helvetica Neue Bold Condensed"/>
                <a:cs typeface="Helvetica Neue Bold Condensed"/>
                <a:sym typeface="Helvetica Neue Bold Condensed"/>
              </a:defRPr>
            </a:pPr>
            <a:endParaRPr/>
          </a:p>
          <a:p>
            <a:pPr algn="ctr">
              <a:defRPr sz="2600">
                <a:latin typeface="Helvetica Neue Bold Condensed"/>
                <a:ea typeface="Helvetica Neue Bold Condensed"/>
                <a:cs typeface="Helvetica Neue Bold Condensed"/>
                <a:sym typeface="Helvetica Neue Bold Condensed"/>
              </a:defRPr>
            </a:pPr>
            <a:r>
              <a:t>Cas pratique : mise en place d’un Système de Suivi Evaluation dans une organisation de développement </a:t>
            </a:r>
          </a:p>
        </p:txBody>
      </p:sp>
      <p:sp>
        <p:nvSpPr>
          <p:cNvPr id="248" name="EVAL…"/>
          <p:cNvSpPr txBox="1">
            <a:spLocks noGrp="1"/>
          </p:cNvSpPr>
          <p:nvPr>
            <p:ph type="body" sz="half" idx="1"/>
          </p:nvPr>
        </p:nvSpPr>
        <p:spPr>
          <a:xfrm>
            <a:off x="571500" y="5194300"/>
            <a:ext cx="11861800" cy="4064000"/>
          </a:xfrm>
          <a:prstGeom prst="rect">
            <a:avLst/>
          </a:prstGeom>
        </p:spPr>
        <p:txBody>
          <a:bodyPr/>
          <a:lstStyle/>
          <a:p>
            <a:pPr algn="ctr">
              <a:buClr>
                <a:srgbClr val="737373"/>
              </a:buClr>
              <a:buFont typeface="Helvetica Neue Light"/>
              <a:defRPr sz="2300">
                <a:solidFill>
                  <a:srgbClr val="000000"/>
                </a:solidFill>
                <a:latin typeface="Helvetica Neue Bold Condensed"/>
                <a:ea typeface="Helvetica Neue Bold Condensed"/>
                <a:cs typeface="Helvetica Neue Bold Condensed"/>
                <a:sym typeface="Helvetica Neue Bold Condensed"/>
              </a:defRPr>
            </a:pPr>
            <a:r>
              <a:t>EVAL</a:t>
            </a:r>
          </a:p>
          <a:p>
            <a:pPr algn="ctr">
              <a:buClr>
                <a:srgbClr val="737373"/>
              </a:buClr>
              <a:buFont typeface="Helvetica Neue Light"/>
              <a:defRPr sz="2300">
                <a:solidFill>
                  <a:srgbClr val="000000"/>
                </a:solidFill>
                <a:latin typeface="Helvetica Neue Light"/>
                <a:ea typeface="Helvetica Neue Light"/>
                <a:cs typeface="Helvetica Neue Light"/>
                <a:sym typeface="Helvetica Neue Light"/>
              </a:defRPr>
            </a:pPr>
            <a:r>
              <a:t>Mise à jour/juin 2022</a:t>
            </a:r>
          </a:p>
          <a:p>
            <a:pPr algn="ctr">
              <a:buClr>
                <a:srgbClr val="737373"/>
              </a:buClr>
              <a:buFont typeface="Helvetica Neue Light"/>
              <a:defRPr sz="2300">
                <a:solidFill>
                  <a:srgbClr val="000000"/>
                </a:solidFill>
                <a:latin typeface="Helvetica Neue Light"/>
                <a:ea typeface="Helvetica Neue Light"/>
                <a:cs typeface="Helvetica Neue Light"/>
                <a:sym typeface="Helvetica Neue Light"/>
              </a:defRPr>
            </a:pPr>
            <a:endParaRPr/>
          </a:p>
          <a:p>
            <a:pPr algn="ctr">
              <a:buClr>
                <a:srgbClr val="737373"/>
              </a:buClr>
              <a:buFont typeface="Helvetica Neue Light"/>
              <a:defRPr sz="2300">
                <a:solidFill>
                  <a:srgbClr val="000000"/>
                </a:solidFill>
                <a:latin typeface="Helvetica Neue Light"/>
                <a:ea typeface="Helvetica Neue Light"/>
                <a:cs typeface="Helvetica Neue Light"/>
                <a:sym typeface="Helvetica Neue Light"/>
              </a:defRPr>
            </a:pPr>
            <a:r>
              <a:rPr u="sng">
                <a:hlinkClick r:id="rId2"/>
              </a:rPr>
              <a:t>Sébastien Galéa</a:t>
            </a:r>
          </a:p>
          <a:p>
            <a:pPr algn="ctr">
              <a:buClr>
                <a:srgbClr val="737373"/>
              </a:buClr>
              <a:buFont typeface="Helvetica Neue Light"/>
              <a:defRPr sz="2300">
                <a:solidFill>
                  <a:srgbClr val="000000"/>
                </a:solidFill>
                <a:latin typeface="Helvetica Neue Light"/>
                <a:ea typeface="Helvetica Neue Light"/>
                <a:cs typeface="Helvetica Neue Light"/>
                <a:sym typeface="Helvetica Neue Light"/>
              </a:defRPr>
            </a:pPr>
            <a:r>
              <a:rPr u="sng">
                <a:hlinkClick r:id="rId3"/>
              </a:rPr>
              <a:t>www.eval.fr</a:t>
            </a:r>
          </a:p>
        </p:txBody>
      </p:sp>
      <p:pic>
        <p:nvPicPr>
          <p:cNvPr id="249" name="logo.jpg" descr="logo.jpg">
            <a:hlinkClick r:id="rId3"/>
          </p:cNvPr>
          <p:cNvPicPr>
            <a:picLocks noChangeAspect="1"/>
          </p:cNvPicPr>
          <p:nvPr/>
        </p:nvPicPr>
        <p:blipFill>
          <a:blip r:embed="rId4"/>
          <a:stretch>
            <a:fillRect/>
          </a:stretch>
        </p:blipFill>
        <p:spPr>
          <a:xfrm>
            <a:off x="11425150" y="8749335"/>
            <a:ext cx="1153006" cy="860400"/>
          </a:xfrm>
          <a:prstGeom prst="rect">
            <a:avLst/>
          </a:prstGeom>
          <a:ln w="25400"/>
        </p:spPr>
      </p:pic>
      <p:sp>
        <p:nvSpPr>
          <p:cNvPr id="250" name="Ce support est distribué sous licence Creative Commons sous les conditions suivantes : attribution, pas d'utilisation commerciale, partage dans les mêmes conditions. Nous sommes à l’écoute de toute observation ou suggestion que vous pourriez apporter à s"/>
          <p:cNvSpPr txBox="1"/>
          <p:nvPr/>
        </p:nvSpPr>
        <p:spPr>
          <a:xfrm>
            <a:off x="647699" y="8170520"/>
            <a:ext cx="4025901" cy="1295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p>
            <a:pPr marR="186690" algn="just" defTabSz="457200">
              <a:defRPr sz="1000" b="0">
                <a:latin typeface="Helvetica Neue Light"/>
                <a:ea typeface="Helvetica Neue Light"/>
                <a:cs typeface="Helvetica Neue Light"/>
                <a:sym typeface="Helvetica Neue Light"/>
              </a:defRPr>
            </a:pPr>
            <a:r>
              <a:t>Ce support est distribué sous licence Creative Commons sous les conditions suivantes : attribution, pas d'utilisation commerciale, partage dans les mêmes conditions. Nous sommes à l’écoute de toute observation ou suggestion que vous pourriez apporter à son contenu. </a:t>
            </a:r>
          </a:p>
          <a:p>
            <a:pPr marR="186690" algn="just" defTabSz="457200">
              <a:defRPr sz="1000" b="0">
                <a:latin typeface="Helvetica Neue Light"/>
                <a:ea typeface="Helvetica Neue Light"/>
                <a:cs typeface="Helvetica Neue Light"/>
                <a:sym typeface="Helvetica Neue Light"/>
              </a:defRPr>
            </a:pPr>
            <a:endParaRPr/>
          </a:p>
          <a:p>
            <a:pPr marR="186690" algn="just" defTabSz="457200">
              <a:defRPr sz="1000" b="0">
                <a:latin typeface="Helvetica Neue Light"/>
                <a:ea typeface="Helvetica Neue Light"/>
                <a:cs typeface="Helvetica Neue Light"/>
                <a:sym typeface="Helvetica Neue Light"/>
              </a:defRPr>
            </a:pPr>
            <a:endParaRPr>
              <a:latin typeface="Times New Roman"/>
              <a:ea typeface="Times New Roman"/>
              <a:cs typeface="Times New Roman"/>
              <a:sym typeface="Times New Roman"/>
            </a:endParaRPr>
          </a:p>
        </p:txBody>
      </p:sp>
      <p:pic>
        <p:nvPicPr>
          <p:cNvPr id="251" name="Capture d’écran 2013-07-30 à 09.51.55.png" descr="Capture d’écran 2013-07-30 à 09.51.55.png">
            <a:hlinkClick r:id="rId5"/>
          </p:cNvPr>
          <p:cNvPicPr>
            <a:picLocks noChangeAspect="1"/>
          </p:cNvPicPr>
          <p:nvPr/>
        </p:nvPicPr>
        <p:blipFill>
          <a:blip r:embed="rId6"/>
          <a:stretch>
            <a:fillRect/>
          </a:stretch>
        </p:blipFill>
        <p:spPr>
          <a:xfrm>
            <a:off x="1755139" y="9025560"/>
            <a:ext cx="1282701" cy="584201"/>
          </a:xfrm>
          <a:prstGeom prst="rect">
            <a:avLst/>
          </a:prstGeom>
          <a:ln w="25400"/>
        </p:spPr>
      </p:pic>
      <p:sp>
        <p:nvSpPr>
          <p:cNvPr id="252" name="Numéro de diapositive"/>
          <p:cNvSpPr txBox="1">
            <a:spLocks noGrp="1"/>
          </p:cNvSpPr>
          <p:nvPr>
            <p:ph type="sldNum" sz="quarter" idx="2"/>
          </p:nvPr>
        </p:nvSpPr>
        <p:spPr>
          <a:xfrm>
            <a:off x="12805765" y="9465920"/>
            <a:ext cx="199036"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lgn="r"/>
          </a:lstStyle>
          <a:p>
            <a:fld id="{86CB4B4D-7CA3-9044-876B-883B54F8677D}" type="slidenum">
              <a:t>1</a:t>
            </a:fld>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3. Définir la légende : sens des flèches et volume"/>
          <p:cNvSpPr txBox="1">
            <a:spLocks noGrp="1"/>
          </p:cNvSpPr>
          <p:nvPr>
            <p:ph type="title"/>
          </p:nvPr>
        </p:nvSpPr>
        <p:spPr>
          <a:xfrm>
            <a:off x="647699" y="621608"/>
            <a:ext cx="11557693" cy="938417"/>
          </a:xfrm>
          <a:prstGeom prst="rect">
            <a:avLst/>
          </a:prstGeom>
        </p:spPr>
        <p:txBody>
          <a:bodyPr/>
          <a:lstStyle/>
          <a:p>
            <a:r>
              <a:t>3. Définir la légende : sens des flèches et volume</a:t>
            </a:r>
          </a:p>
        </p:txBody>
      </p:sp>
      <p:sp>
        <p:nvSpPr>
          <p:cNvPr id="392" name="Numéro de diapositive"/>
          <p:cNvSpPr txBox="1">
            <a:spLocks noGrp="1"/>
          </p:cNvSpPr>
          <p:nvPr>
            <p:ph type="sldNum" sz="quarter" idx="2"/>
          </p:nvPr>
        </p:nvSpPr>
        <p:spPr>
          <a:xfrm>
            <a:off x="12678664" y="9465920"/>
            <a:ext cx="283769"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393" name="Flèche"/>
          <p:cNvSpPr/>
          <p:nvPr/>
        </p:nvSpPr>
        <p:spPr>
          <a:xfrm>
            <a:off x="1305861" y="3988823"/>
            <a:ext cx="2348351" cy="1299176"/>
          </a:xfrm>
          <a:prstGeom prst="rightArrow">
            <a:avLst>
              <a:gd name="adj1" fmla="val 32000"/>
              <a:gd name="adj2" fmla="val 62563"/>
            </a:avLst>
          </a:prstGeom>
          <a:blipFill>
            <a:blip r:embed="rId2"/>
          </a:blipFill>
          <a:ln w="12700">
            <a:miter lim="400000"/>
          </a:ln>
          <a:effectLst>
            <a:outerShdw blurRad="38100" dist="25400" dir="5400000" rotWithShape="0">
              <a:srgbClr val="000000">
                <a:alpha val="50000"/>
              </a:srgbClr>
            </a:outerShdw>
          </a:effectLst>
        </p:spPr>
        <p:txBody>
          <a:bodyPr lIns="50800" tIns="50800" rIns="50800" bIns="50800" anchor="ctr"/>
          <a:lstStyle/>
          <a:p>
            <a:pPr>
              <a:defRPr b="0">
                <a:solidFill>
                  <a:srgbClr val="FFFFFF"/>
                </a:solidFill>
                <a:latin typeface="Helvetica Light"/>
                <a:ea typeface="Helvetica Light"/>
                <a:cs typeface="Helvetica Light"/>
                <a:sym typeface="Helvetica Light"/>
              </a:defRPr>
            </a:pPr>
            <a:endParaRPr/>
          </a:p>
        </p:txBody>
      </p:sp>
      <p:sp>
        <p:nvSpPr>
          <p:cNvPr id="394" name="Flèche double"/>
          <p:cNvSpPr/>
          <p:nvPr/>
        </p:nvSpPr>
        <p:spPr>
          <a:xfrm>
            <a:off x="1086474" y="7231880"/>
            <a:ext cx="2787126" cy="1184801"/>
          </a:xfrm>
          <a:prstGeom prst="leftRightArrow">
            <a:avLst>
              <a:gd name="adj1" fmla="val 32000"/>
              <a:gd name="adj2" fmla="val 47164"/>
            </a:avLst>
          </a:prstGeom>
          <a:blipFill>
            <a:blip r:embed="rId2"/>
          </a:blipFill>
          <a:ln w="12700">
            <a:miter lim="400000"/>
          </a:ln>
          <a:effectLst>
            <a:outerShdw blurRad="38100" dist="25400" dir="5400000" rotWithShape="0">
              <a:srgbClr val="000000">
                <a:alpha val="50000"/>
              </a:srgbClr>
            </a:outerShdw>
          </a:effectLst>
        </p:spPr>
        <p:txBody>
          <a:bodyPr lIns="50800" tIns="50800" rIns="50800" bIns="50800" anchor="ctr"/>
          <a:lstStyle/>
          <a:p>
            <a:pPr>
              <a:defRPr b="0">
                <a:solidFill>
                  <a:srgbClr val="FFFFFF"/>
                </a:solidFill>
                <a:latin typeface="Helvetica Light"/>
                <a:ea typeface="Helvetica Light"/>
                <a:cs typeface="Helvetica Light"/>
                <a:sym typeface="Helvetica Light"/>
              </a:defRPr>
            </a:pPr>
            <a:endParaRPr/>
          </a:p>
        </p:txBody>
      </p:sp>
      <p:sp>
        <p:nvSpPr>
          <p:cNvPr id="395" name="Matérialiser les flux"/>
          <p:cNvSpPr txBox="1"/>
          <p:nvPr/>
        </p:nvSpPr>
        <p:spPr>
          <a:xfrm>
            <a:off x="4794870" y="1976437"/>
            <a:ext cx="3415060"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a:latin typeface="Helvetica"/>
                <a:ea typeface="Helvetica"/>
                <a:cs typeface="Helvetica"/>
                <a:sym typeface="Helvetica"/>
              </a:defRPr>
            </a:lvl1pPr>
          </a:lstStyle>
          <a:p>
            <a:r>
              <a:t>Matérialiser les flux</a:t>
            </a:r>
          </a:p>
        </p:txBody>
      </p:sp>
      <p:sp>
        <p:nvSpPr>
          <p:cNvPr id="396" name="La réciprocité"/>
          <p:cNvSpPr txBox="1"/>
          <p:nvPr/>
        </p:nvSpPr>
        <p:spPr>
          <a:xfrm>
            <a:off x="914080" y="2813844"/>
            <a:ext cx="2446363"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a:latin typeface="Helvetica"/>
                <a:ea typeface="Helvetica"/>
                <a:cs typeface="Helvetica"/>
                <a:sym typeface="Helvetica"/>
              </a:defRPr>
            </a:lvl1pPr>
          </a:lstStyle>
          <a:p>
            <a:r>
              <a:t>La réciprocité</a:t>
            </a:r>
          </a:p>
        </p:txBody>
      </p:sp>
      <p:sp>
        <p:nvSpPr>
          <p:cNvPr id="397" name="Flèche"/>
          <p:cNvSpPr/>
          <p:nvPr/>
        </p:nvSpPr>
        <p:spPr>
          <a:xfrm>
            <a:off x="7193599" y="3722412"/>
            <a:ext cx="2511776" cy="2995701"/>
          </a:xfrm>
          <a:prstGeom prst="rightArrow">
            <a:avLst>
              <a:gd name="adj1" fmla="val 32000"/>
              <a:gd name="adj2" fmla="val 32360"/>
            </a:avLst>
          </a:prstGeom>
          <a:blipFill>
            <a:blip r:embed="rId2"/>
          </a:blipFill>
          <a:ln w="12700">
            <a:miter lim="400000"/>
          </a:ln>
          <a:effectLst>
            <a:outerShdw blurRad="38100" dist="25400" dir="5400000" rotWithShape="0">
              <a:srgbClr val="000000">
                <a:alpha val="50000"/>
              </a:srgbClr>
            </a:outerShdw>
          </a:effectLst>
        </p:spPr>
        <p:txBody>
          <a:bodyPr lIns="50800" tIns="50800" rIns="50800" bIns="50800" anchor="ctr"/>
          <a:lstStyle/>
          <a:p>
            <a:pPr>
              <a:defRPr b="0">
                <a:solidFill>
                  <a:srgbClr val="FFFFFF"/>
                </a:solidFill>
                <a:latin typeface="Helvetica Light"/>
                <a:ea typeface="Helvetica Light"/>
                <a:cs typeface="Helvetica Light"/>
                <a:sym typeface="Helvetica Light"/>
              </a:defRPr>
            </a:pPr>
            <a:endParaRPr/>
          </a:p>
        </p:txBody>
      </p:sp>
      <p:sp>
        <p:nvSpPr>
          <p:cNvPr id="398" name="Le débit"/>
          <p:cNvSpPr txBox="1"/>
          <p:nvPr/>
        </p:nvSpPr>
        <p:spPr>
          <a:xfrm>
            <a:off x="8698903" y="2813844"/>
            <a:ext cx="1576290"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a:latin typeface="Helvetica"/>
                <a:ea typeface="Helvetica"/>
                <a:cs typeface="Helvetica"/>
                <a:sym typeface="Helvetica"/>
              </a:defRPr>
            </a:lvl1pPr>
          </a:lstStyle>
          <a:p>
            <a:r>
              <a:t>Le débit </a:t>
            </a:r>
          </a:p>
        </p:txBody>
      </p:sp>
      <p:sp>
        <p:nvSpPr>
          <p:cNvPr id="399" name="Ligne"/>
          <p:cNvSpPr/>
          <p:nvPr/>
        </p:nvSpPr>
        <p:spPr>
          <a:xfrm>
            <a:off x="7579387" y="8416680"/>
            <a:ext cx="1767140" cy="1"/>
          </a:xfrm>
          <a:prstGeom prst="line">
            <a:avLst/>
          </a:prstGeom>
          <a:ln w="38100" cap="rnd">
            <a:solidFill>
              <a:srgbClr val="000000"/>
            </a:solidFill>
            <a:custDash>
              <a:ds d="100000" sp="200000"/>
            </a:custDash>
            <a:miter lim="400000"/>
            <a:tailEnd type="triangle"/>
          </a:ln>
        </p:spPr>
        <p:txBody>
          <a:bodyPr lIns="50800" tIns="50800" rIns="50800" bIns="50800" anchor="ctr"/>
          <a:lstStyle/>
          <a:p>
            <a:pPr>
              <a:defRPr b="0">
                <a:latin typeface="Helvetica Light"/>
                <a:ea typeface="Helvetica Light"/>
                <a:cs typeface="Helvetica Light"/>
                <a:sym typeface="Helvetica Light"/>
              </a:defRPr>
            </a:pPr>
            <a:endParaRPr/>
          </a:p>
        </p:txBody>
      </p:sp>
      <p:sp>
        <p:nvSpPr>
          <p:cNvPr id="400" name="Sens unique"/>
          <p:cNvSpPr txBox="1"/>
          <p:nvPr/>
        </p:nvSpPr>
        <p:spPr>
          <a:xfrm>
            <a:off x="1434674" y="5220262"/>
            <a:ext cx="2090726"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b="0" i="1">
                <a:latin typeface="Helvetica"/>
                <a:ea typeface="Helvetica"/>
                <a:cs typeface="Helvetica"/>
                <a:sym typeface="Helvetica"/>
              </a:defRPr>
            </a:lvl1pPr>
          </a:lstStyle>
          <a:p>
            <a:r>
              <a:t>Sens unique</a:t>
            </a:r>
          </a:p>
        </p:txBody>
      </p:sp>
      <p:sp>
        <p:nvSpPr>
          <p:cNvPr id="401" name="Irrégulier"/>
          <p:cNvSpPr txBox="1"/>
          <p:nvPr/>
        </p:nvSpPr>
        <p:spPr>
          <a:xfrm>
            <a:off x="10608797" y="8066160"/>
            <a:ext cx="1530300"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b="0" i="1">
                <a:latin typeface="Helvetica"/>
                <a:ea typeface="Helvetica"/>
                <a:cs typeface="Helvetica"/>
                <a:sym typeface="Helvetica"/>
              </a:defRPr>
            </a:lvl1pPr>
          </a:lstStyle>
          <a:p>
            <a:r>
              <a:t>Irrégulier</a:t>
            </a:r>
          </a:p>
        </p:txBody>
      </p:sp>
      <p:sp>
        <p:nvSpPr>
          <p:cNvPr id="402" name="Flèche"/>
          <p:cNvSpPr/>
          <p:nvPr/>
        </p:nvSpPr>
        <p:spPr>
          <a:xfrm>
            <a:off x="7357024" y="7093280"/>
            <a:ext cx="2348351" cy="167641"/>
          </a:xfrm>
          <a:prstGeom prst="rightArrow">
            <a:avLst>
              <a:gd name="adj1" fmla="val 32000"/>
              <a:gd name="adj2" fmla="val 484848"/>
            </a:avLst>
          </a:prstGeom>
          <a:blipFill>
            <a:blip r:embed="rId2"/>
          </a:blipFill>
          <a:ln w="12700">
            <a:miter lim="400000"/>
          </a:ln>
          <a:effectLst>
            <a:outerShdw blurRad="38100" dist="25400" dir="5400000" rotWithShape="0">
              <a:srgbClr val="000000">
                <a:alpha val="50000"/>
              </a:srgbClr>
            </a:outerShdw>
          </a:effectLst>
        </p:spPr>
        <p:txBody>
          <a:bodyPr lIns="50800" tIns="50800" rIns="50800" bIns="50800" anchor="ctr"/>
          <a:lstStyle/>
          <a:p>
            <a:pPr>
              <a:defRPr b="0">
                <a:solidFill>
                  <a:srgbClr val="FFFFFF"/>
                </a:solidFill>
                <a:latin typeface="Helvetica Light"/>
                <a:ea typeface="Helvetica Light"/>
                <a:cs typeface="Helvetica Light"/>
                <a:sym typeface="Helvetica Light"/>
              </a:defRPr>
            </a:pPr>
            <a:endParaRPr/>
          </a:p>
        </p:txBody>
      </p:sp>
      <p:sp>
        <p:nvSpPr>
          <p:cNvPr id="403" name="Faible"/>
          <p:cNvSpPr txBox="1"/>
          <p:nvPr/>
        </p:nvSpPr>
        <p:spPr>
          <a:xfrm>
            <a:off x="10608797" y="6910399"/>
            <a:ext cx="1082600"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b="0" i="1">
                <a:latin typeface="Helvetica"/>
                <a:ea typeface="Helvetica"/>
                <a:cs typeface="Helvetica"/>
                <a:sym typeface="Helvetica"/>
              </a:defRPr>
            </a:lvl1pPr>
          </a:lstStyle>
          <a:p>
            <a:r>
              <a:t>Faible</a:t>
            </a:r>
          </a:p>
        </p:txBody>
      </p:sp>
      <p:sp>
        <p:nvSpPr>
          <p:cNvPr id="404" name="Fort"/>
          <p:cNvSpPr txBox="1"/>
          <p:nvPr/>
        </p:nvSpPr>
        <p:spPr>
          <a:xfrm>
            <a:off x="10783397" y="4754598"/>
            <a:ext cx="733400"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b="0" i="1">
                <a:latin typeface="Helvetica"/>
                <a:ea typeface="Helvetica"/>
                <a:cs typeface="Helvetica"/>
                <a:sym typeface="Helvetica"/>
              </a:defRPr>
            </a:lvl1pPr>
          </a:lstStyle>
          <a:p>
            <a:r>
              <a:t>Fort</a:t>
            </a:r>
          </a:p>
        </p:txBody>
      </p:sp>
      <p:sp>
        <p:nvSpPr>
          <p:cNvPr id="405" name="Double sens"/>
          <p:cNvSpPr txBox="1"/>
          <p:nvPr/>
        </p:nvSpPr>
        <p:spPr>
          <a:xfrm>
            <a:off x="1424895" y="8599560"/>
            <a:ext cx="2110284"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b="0" i="1">
                <a:latin typeface="Helvetica"/>
                <a:ea typeface="Helvetica"/>
                <a:cs typeface="Helvetica"/>
                <a:sym typeface="Helvetica"/>
              </a:defRPr>
            </a:lvl1pPr>
          </a:lstStyle>
          <a:p>
            <a:r>
              <a:t>Double sens</a:t>
            </a:r>
          </a:p>
        </p:txBody>
      </p:sp>
      <p:sp>
        <p:nvSpPr>
          <p:cNvPr id="406" name="1. APP"/>
          <p:cNvSpPr/>
          <p:nvPr/>
        </p:nvSpPr>
        <p:spPr>
          <a:xfrm>
            <a:off x="11839412" y="-1"/>
            <a:ext cx="1165389" cy="520315"/>
          </a:xfrm>
          <a:prstGeom prst="rect">
            <a:avLst/>
          </a:prstGeom>
          <a:solidFill>
            <a:srgbClr val="78ACFF"/>
          </a:solidFill>
          <a:ln w="12700">
            <a:miter lim="400000"/>
          </a:ln>
          <a:effectLst>
            <a:outerShdw blurRad="50800" dist="254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000" b="0">
                <a:solidFill>
                  <a:srgbClr val="FFFFFF"/>
                </a:solidFill>
                <a:latin typeface="Helvetica Neue Light"/>
                <a:ea typeface="Helvetica Neue Light"/>
                <a:cs typeface="Helvetica Neue Light"/>
                <a:sym typeface="Helvetica Neue Light"/>
              </a:defRPr>
            </a:pPr>
            <a:r>
              <a:rPr sz="2700"/>
              <a:t>1</a:t>
            </a:r>
            <a:r>
              <a:rPr sz="3000"/>
              <a:t>. </a:t>
            </a:r>
            <a:r>
              <a:rPr sz="2300"/>
              <a:t>APP</a:t>
            </a:r>
          </a:p>
        </p:txBody>
      </p:sp>
      <p:sp>
        <p:nvSpPr>
          <p:cNvPr id="407"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3"/>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4"/>
              </a:rPr>
              <a:t>Sébastien Galéa</a:t>
            </a:r>
          </a:p>
        </p:txBody>
      </p:sp>
      <p:pic>
        <p:nvPicPr>
          <p:cNvPr id="408" name="logo.jpg" descr="logo.jpg">
            <a:hlinkClick r:id="rId3"/>
          </p:cNvPr>
          <p:cNvPicPr>
            <a:picLocks noChangeAspect="1"/>
          </p:cNvPicPr>
          <p:nvPr/>
        </p:nvPicPr>
        <p:blipFill>
          <a:blip r:embed="rId5"/>
          <a:stretch>
            <a:fillRect/>
          </a:stretch>
        </p:blipFill>
        <p:spPr>
          <a:xfrm>
            <a:off x="11174718" y="9283644"/>
            <a:ext cx="385344" cy="287553"/>
          </a:xfrm>
          <a:prstGeom prst="rect">
            <a:avLst/>
          </a:prstGeom>
          <a:ln w="25400"/>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 name="Rectangle Carré" descr="Rectangle Carré"/>
          <p:cNvPicPr>
            <a:picLocks/>
          </p:cNvPicPr>
          <p:nvPr/>
        </p:nvPicPr>
        <p:blipFill>
          <a:blip r:embed="rId2"/>
          <a:stretch>
            <a:fillRect/>
          </a:stretch>
        </p:blipFill>
        <p:spPr>
          <a:xfrm>
            <a:off x="8431911" y="6549912"/>
            <a:ext cx="4433088" cy="2330563"/>
          </a:xfrm>
          <a:prstGeom prst="rect">
            <a:avLst/>
          </a:prstGeom>
        </p:spPr>
      </p:pic>
      <p:sp>
        <p:nvSpPr>
          <p:cNvPr id="412" name="3. Définir la légende : codes couleurs"/>
          <p:cNvSpPr txBox="1">
            <a:spLocks noGrp="1"/>
          </p:cNvSpPr>
          <p:nvPr>
            <p:ph type="title"/>
          </p:nvPr>
        </p:nvSpPr>
        <p:spPr>
          <a:prstGeom prst="rect">
            <a:avLst/>
          </a:prstGeom>
        </p:spPr>
        <p:txBody>
          <a:bodyPr/>
          <a:lstStyle/>
          <a:p>
            <a:r>
              <a:t>3. Définir la légende : codes couleurs</a:t>
            </a:r>
          </a:p>
        </p:txBody>
      </p:sp>
      <p:sp>
        <p:nvSpPr>
          <p:cNvPr id="413" name="Numéro de diapositive"/>
          <p:cNvSpPr txBox="1">
            <a:spLocks noGrp="1"/>
          </p:cNvSpPr>
          <p:nvPr>
            <p:ph type="sldNum" sz="quarter" idx="2"/>
          </p:nvPr>
        </p:nvSpPr>
        <p:spPr>
          <a:xfrm>
            <a:off x="12678664" y="9465920"/>
            <a:ext cx="283769"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414" name="Flux monétaire"/>
          <p:cNvSpPr txBox="1"/>
          <p:nvPr/>
        </p:nvSpPr>
        <p:spPr>
          <a:xfrm>
            <a:off x="647699" y="3594893"/>
            <a:ext cx="2439925"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b="0" i="1">
                <a:latin typeface="Helvetica"/>
                <a:ea typeface="Helvetica"/>
                <a:cs typeface="Helvetica"/>
                <a:sym typeface="Helvetica"/>
              </a:defRPr>
            </a:lvl1pPr>
          </a:lstStyle>
          <a:p>
            <a:r>
              <a:t>Flux monétaire</a:t>
            </a:r>
          </a:p>
        </p:txBody>
      </p:sp>
      <p:sp>
        <p:nvSpPr>
          <p:cNvPr id="415" name="Flèche"/>
          <p:cNvSpPr/>
          <p:nvPr/>
        </p:nvSpPr>
        <p:spPr>
          <a:xfrm>
            <a:off x="1232661" y="2324893"/>
            <a:ext cx="1270001" cy="1270001"/>
          </a:xfrm>
          <a:prstGeom prst="rightArrow">
            <a:avLst>
              <a:gd name="adj1" fmla="val 32000"/>
              <a:gd name="adj2" fmla="val 64000"/>
            </a:avLst>
          </a:prstGeom>
          <a:blipFill>
            <a:blip r:embed="rId3"/>
          </a:blipFill>
          <a:ln w="12700">
            <a:miter lim="400000"/>
          </a:ln>
          <a:effectLst>
            <a:outerShdw blurRad="38100" dist="25400" dir="5400000" rotWithShape="0">
              <a:srgbClr val="000000">
                <a:alpha val="50000"/>
              </a:srgbClr>
            </a:outerShdw>
          </a:effectLst>
        </p:spPr>
        <p:txBody>
          <a:bodyPr lIns="50800" tIns="50800" rIns="50800" bIns="50800" anchor="ctr"/>
          <a:lstStyle/>
          <a:p>
            <a:pPr>
              <a:defRPr b="0">
                <a:solidFill>
                  <a:srgbClr val="FFFFFF"/>
                </a:solidFill>
                <a:latin typeface="Helvetica Light"/>
                <a:ea typeface="Helvetica Light"/>
                <a:cs typeface="Helvetica Light"/>
                <a:sym typeface="Helvetica Light"/>
              </a:defRPr>
            </a:pPr>
            <a:endParaRPr/>
          </a:p>
        </p:txBody>
      </p:sp>
      <p:sp>
        <p:nvSpPr>
          <p:cNvPr id="416" name="Flèche"/>
          <p:cNvSpPr/>
          <p:nvPr/>
        </p:nvSpPr>
        <p:spPr>
          <a:xfrm>
            <a:off x="1232661" y="4539400"/>
            <a:ext cx="1270001" cy="1270001"/>
          </a:xfrm>
          <a:prstGeom prst="rightArrow">
            <a:avLst>
              <a:gd name="adj1" fmla="val 32000"/>
              <a:gd name="adj2" fmla="val 64000"/>
            </a:avLst>
          </a:prstGeom>
          <a:blipFill>
            <a:blip r:embed="rId4"/>
          </a:blipFill>
          <a:ln w="12700">
            <a:miter lim="400000"/>
          </a:ln>
          <a:effectLst>
            <a:outerShdw blurRad="38100" dist="25400" dir="5400000" rotWithShape="0">
              <a:srgbClr val="000000">
                <a:alpha val="50000"/>
              </a:srgbClr>
            </a:outerShdw>
          </a:effectLst>
        </p:spPr>
        <p:txBody>
          <a:bodyPr lIns="50800" tIns="50800" rIns="50800" bIns="50800" anchor="ctr"/>
          <a:lstStyle/>
          <a:p>
            <a:pPr>
              <a:defRPr b="0">
                <a:solidFill>
                  <a:srgbClr val="FFFFFF"/>
                </a:solidFill>
                <a:latin typeface="Helvetica Light"/>
                <a:ea typeface="Helvetica Light"/>
                <a:cs typeface="Helvetica Light"/>
                <a:sym typeface="Helvetica Light"/>
              </a:defRPr>
            </a:pPr>
            <a:endParaRPr/>
          </a:p>
        </p:txBody>
      </p:sp>
      <p:sp>
        <p:nvSpPr>
          <p:cNvPr id="417" name="Communication"/>
          <p:cNvSpPr txBox="1"/>
          <p:nvPr/>
        </p:nvSpPr>
        <p:spPr>
          <a:xfrm>
            <a:off x="483411" y="5746750"/>
            <a:ext cx="2604213"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b="0" i="1">
                <a:latin typeface="Helvetica"/>
                <a:ea typeface="Helvetica"/>
                <a:cs typeface="Helvetica"/>
                <a:sym typeface="Helvetica"/>
              </a:defRPr>
            </a:lvl1pPr>
          </a:lstStyle>
          <a:p>
            <a:r>
              <a:t>Communication</a:t>
            </a:r>
          </a:p>
        </p:txBody>
      </p:sp>
      <p:sp>
        <p:nvSpPr>
          <p:cNvPr id="418" name="Flèche"/>
          <p:cNvSpPr/>
          <p:nvPr/>
        </p:nvSpPr>
        <p:spPr>
          <a:xfrm>
            <a:off x="1232661" y="6867412"/>
            <a:ext cx="1270001" cy="1270001"/>
          </a:xfrm>
          <a:prstGeom prst="rightArrow">
            <a:avLst>
              <a:gd name="adj1" fmla="val 32000"/>
              <a:gd name="adj2" fmla="val 64000"/>
            </a:avLst>
          </a:prstGeom>
          <a:gradFill>
            <a:gsLst>
              <a:gs pos="0">
                <a:srgbClr val="FBFBFB"/>
              </a:gs>
              <a:gs pos="100000">
                <a:srgbClr val="BEBEBE"/>
              </a:gs>
            </a:gsLst>
            <a:lin ang="5400000"/>
          </a:gradFill>
          <a:ln w="12700">
            <a:miter lim="400000"/>
          </a:ln>
          <a:effectLst>
            <a:outerShdw blurRad="38100" dist="25400" dir="5400000" rotWithShape="0">
              <a:srgbClr val="000000">
                <a:alpha val="50000"/>
              </a:srgbClr>
            </a:outerShdw>
          </a:effectLst>
        </p:spPr>
        <p:txBody>
          <a:bodyPr lIns="50800" tIns="50800" rIns="50800" bIns="50800" anchor="ctr"/>
          <a:lstStyle/>
          <a:p>
            <a:pPr>
              <a:defRPr b="0">
                <a:latin typeface="Helvetica Light"/>
                <a:ea typeface="Helvetica Light"/>
                <a:cs typeface="Helvetica Light"/>
                <a:sym typeface="Helvetica Light"/>
              </a:defRPr>
            </a:pPr>
            <a:endParaRPr/>
          </a:p>
        </p:txBody>
      </p:sp>
      <p:sp>
        <p:nvSpPr>
          <p:cNvPr id="419" name="Instruction"/>
          <p:cNvSpPr txBox="1"/>
          <p:nvPr/>
        </p:nvSpPr>
        <p:spPr>
          <a:xfrm>
            <a:off x="980362" y="8302625"/>
            <a:ext cx="1774598"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b="0" i="1">
                <a:latin typeface="Helvetica"/>
                <a:ea typeface="Helvetica"/>
                <a:cs typeface="Helvetica"/>
                <a:sym typeface="Helvetica"/>
              </a:defRPr>
            </a:lvl1pPr>
          </a:lstStyle>
          <a:p>
            <a:r>
              <a:t>Instruction</a:t>
            </a:r>
          </a:p>
        </p:txBody>
      </p:sp>
      <p:sp>
        <p:nvSpPr>
          <p:cNvPr id="420" name="Flèche"/>
          <p:cNvSpPr/>
          <p:nvPr/>
        </p:nvSpPr>
        <p:spPr>
          <a:xfrm>
            <a:off x="5563712" y="2324893"/>
            <a:ext cx="1270001" cy="1270001"/>
          </a:xfrm>
          <a:prstGeom prst="rightArrow">
            <a:avLst>
              <a:gd name="adj1" fmla="val 32000"/>
              <a:gd name="adj2" fmla="val 64000"/>
            </a:avLst>
          </a:prstGeom>
          <a:solidFill>
            <a:srgbClr val="DE6A10"/>
          </a:solidFill>
          <a:ln w="12700">
            <a:miter lim="400000"/>
          </a:ln>
          <a:effectLst>
            <a:outerShdw blurRad="38100" dist="25400" dir="5400000" rotWithShape="0">
              <a:srgbClr val="000000">
                <a:alpha val="50000"/>
              </a:srgbClr>
            </a:outerShdw>
          </a:effectLst>
        </p:spPr>
        <p:txBody>
          <a:bodyPr lIns="50800" tIns="50800" rIns="50800" bIns="50800" anchor="ctr"/>
          <a:lstStyle/>
          <a:p>
            <a:pPr>
              <a:defRPr b="0">
                <a:solidFill>
                  <a:srgbClr val="FFFFFF"/>
                </a:solidFill>
                <a:latin typeface="Helvetica Light"/>
                <a:ea typeface="Helvetica Light"/>
                <a:cs typeface="Helvetica Light"/>
                <a:sym typeface="Helvetica Light"/>
              </a:defRPr>
            </a:pPr>
            <a:endParaRPr/>
          </a:p>
        </p:txBody>
      </p:sp>
      <p:sp>
        <p:nvSpPr>
          <p:cNvPr id="421" name="Collaboration"/>
          <p:cNvSpPr txBox="1"/>
          <p:nvPr/>
        </p:nvSpPr>
        <p:spPr>
          <a:xfrm>
            <a:off x="5084363" y="3594893"/>
            <a:ext cx="2228699"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b="0" i="1">
                <a:latin typeface="Helvetica"/>
                <a:ea typeface="Helvetica"/>
                <a:cs typeface="Helvetica"/>
                <a:sym typeface="Helvetica"/>
              </a:defRPr>
            </a:lvl1pPr>
          </a:lstStyle>
          <a:p>
            <a:r>
              <a:t>Collaboration</a:t>
            </a:r>
          </a:p>
        </p:txBody>
      </p:sp>
      <p:sp>
        <p:nvSpPr>
          <p:cNvPr id="422" name="Flèche"/>
          <p:cNvSpPr/>
          <p:nvPr/>
        </p:nvSpPr>
        <p:spPr>
          <a:xfrm>
            <a:off x="5563712" y="4476750"/>
            <a:ext cx="1270001" cy="1270000"/>
          </a:xfrm>
          <a:prstGeom prst="rightArrow">
            <a:avLst>
              <a:gd name="adj1" fmla="val 32000"/>
              <a:gd name="adj2" fmla="val 64000"/>
            </a:avLst>
          </a:prstGeom>
          <a:solidFill>
            <a:srgbClr val="5F327C"/>
          </a:solidFill>
          <a:ln w="12700">
            <a:miter lim="400000"/>
          </a:ln>
          <a:effectLst>
            <a:outerShdw blurRad="38100" dist="25400" dir="5400000" rotWithShape="0">
              <a:srgbClr val="000000">
                <a:alpha val="50000"/>
              </a:srgbClr>
            </a:outerShdw>
          </a:effectLst>
        </p:spPr>
        <p:txBody>
          <a:bodyPr lIns="50800" tIns="50800" rIns="50800" bIns="50800" anchor="ctr"/>
          <a:lstStyle/>
          <a:p>
            <a:pPr>
              <a:defRPr b="0">
                <a:solidFill>
                  <a:srgbClr val="FFFFFF"/>
                </a:solidFill>
                <a:latin typeface="Helvetica Light"/>
                <a:ea typeface="Helvetica Light"/>
                <a:cs typeface="Helvetica Light"/>
                <a:sym typeface="Helvetica Light"/>
              </a:defRPr>
            </a:pPr>
            <a:endParaRPr/>
          </a:p>
        </p:txBody>
      </p:sp>
      <p:sp>
        <p:nvSpPr>
          <p:cNvPr id="423" name="Concurrence"/>
          <p:cNvSpPr txBox="1"/>
          <p:nvPr/>
        </p:nvSpPr>
        <p:spPr>
          <a:xfrm>
            <a:off x="5084363" y="5746750"/>
            <a:ext cx="2183182"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b="0" i="1">
                <a:latin typeface="Helvetica"/>
                <a:ea typeface="Helvetica"/>
                <a:cs typeface="Helvetica"/>
                <a:sym typeface="Helvetica"/>
              </a:defRPr>
            </a:lvl1pPr>
          </a:lstStyle>
          <a:p>
            <a:r>
              <a:t>Concurrence</a:t>
            </a:r>
          </a:p>
        </p:txBody>
      </p:sp>
      <p:sp>
        <p:nvSpPr>
          <p:cNvPr id="424" name="Flèche"/>
          <p:cNvSpPr/>
          <p:nvPr/>
        </p:nvSpPr>
        <p:spPr>
          <a:xfrm>
            <a:off x="5563712" y="6867412"/>
            <a:ext cx="1270001" cy="1270001"/>
          </a:xfrm>
          <a:prstGeom prst="rightArrow">
            <a:avLst>
              <a:gd name="adj1" fmla="val 32000"/>
              <a:gd name="adj2" fmla="val 64000"/>
            </a:avLst>
          </a:prstGeom>
          <a:solidFill>
            <a:srgbClr val="F5D328"/>
          </a:solidFill>
          <a:ln w="12700">
            <a:miter lim="400000"/>
          </a:ln>
          <a:effectLst>
            <a:outerShdw blurRad="38100" dist="25400" dir="5400000" rotWithShape="0">
              <a:srgbClr val="000000">
                <a:alpha val="50000"/>
              </a:srgbClr>
            </a:outerShdw>
          </a:effectLst>
        </p:spPr>
        <p:txBody>
          <a:bodyPr lIns="50800" tIns="50800" rIns="50800" bIns="50800" anchor="ctr"/>
          <a:lstStyle/>
          <a:p>
            <a:pPr>
              <a:defRPr b="0">
                <a:solidFill>
                  <a:srgbClr val="FFFFFF"/>
                </a:solidFill>
                <a:latin typeface="Helvetica Light"/>
                <a:ea typeface="Helvetica Light"/>
                <a:cs typeface="Helvetica Light"/>
                <a:sym typeface="Helvetica Light"/>
              </a:defRPr>
            </a:pPr>
            <a:endParaRPr/>
          </a:p>
        </p:txBody>
      </p:sp>
      <p:sp>
        <p:nvSpPr>
          <p:cNvPr id="425" name="Formation"/>
          <p:cNvSpPr txBox="1"/>
          <p:nvPr/>
        </p:nvSpPr>
        <p:spPr>
          <a:xfrm>
            <a:off x="5298435" y="8302625"/>
            <a:ext cx="1800556"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b="0" i="1">
                <a:latin typeface="Helvetica"/>
                <a:ea typeface="Helvetica"/>
                <a:cs typeface="Helvetica"/>
                <a:sym typeface="Helvetica"/>
              </a:defRPr>
            </a:lvl1pPr>
          </a:lstStyle>
          <a:p>
            <a:r>
              <a:t>Formation </a:t>
            </a:r>
          </a:p>
        </p:txBody>
      </p:sp>
      <p:sp>
        <p:nvSpPr>
          <p:cNvPr id="426" name="Flèche"/>
          <p:cNvSpPr/>
          <p:nvPr/>
        </p:nvSpPr>
        <p:spPr>
          <a:xfrm>
            <a:off x="10529861" y="2324893"/>
            <a:ext cx="1270001" cy="1270001"/>
          </a:xfrm>
          <a:prstGeom prst="rightArrow">
            <a:avLst>
              <a:gd name="adj1" fmla="val 32000"/>
              <a:gd name="adj2" fmla="val 64000"/>
            </a:avLst>
          </a:prstGeom>
          <a:solidFill>
            <a:srgbClr val="861001"/>
          </a:solidFill>
          <a:ln w="12700">
            <a:miter lim="400000"/>
          </a:ln>
          <a:effectLst>
            <a:outerShdw blurRad="38100" dist="25400" dir="5400000" rotWithShape="0">
              <a:srgbClr val="000000">
                <a:alpha val="50000"/>
              </a:srgbClr>
            </a:outerShdw>
          </a:effectLst>
        </p:spPr>
        <p:txBody>
          <a:bodyPr lIns="50800" tIns="50800" rIns="50800" bIns="50800" anchor="ctr"/>
          <a:lstStyle/>
          <a:p>
            <a:pPr>
              <a:defRPr b="0">
                <a:solidFill>
                  <a:srgbClr val="FFFFFF"/>
                </a:solidFill>
                <a:latin typeface="Helvetica Light"/>
                <a:ea typeface="Helvetica Light"/>
                <a:cs typeface="Helvetica Light"/>
                <a:sym typeface="Helvetica Light"/>
              </a:defRPr>
            </a:pPr>
            <a:endParaRPr/>
          </a:p>
        </p:txBody>
      </p:sp>
      <p:sp>
        <p:nvSpPr>
          <p:cNvPr id="427" name="Accompagnement"/>
          <p:cNvSpPr txBox="1"/>
          <p:nvPr/>
        </p:nvSpPr>
        <p:spPr>
          <a:xfrm>
            <a:off x="9585920" y="3594893"/>
            <a:ext cx="3157882"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b="0" i="1">
                <a:latin typeface="Helvetica"/>
                <a:ea typeface="Helvetica"/>
                <a:cs typeface="Helvetica"/>
                <a:sym typeface="Helvetica"/>
              </a:defRPr>
            </a:lvl1pPr>
          </a:lstStyle>
          <a:p>
            <a:r>
              <a:t>Accompagnement </a:t>
            </a:r>
          </a:p>
        </p:txBody>
      </p:sp>
      <p:sp>
        <p:nvSpPr>
          <p:cNvPr id="428" name="Flèche"/>
          <p:cNvSpPr/>
          <p:nvPr/>
        </p:nvSpPr>
        <p:spPr>
          <a:xfrm>
            <a:off x="10394061" y="4476750"/>
            <a:ext cx="1270001" cy="1270000"/>
          </a:xfrm>
          <a:prstGeom prst="rightArrow">
            <a:avLst>
              <a:gd name="adj1" fmla="val 32000"/>
              <a:gd name="adj2" fmla="val 64000"/>
            </a:avLst>
          </a:prstGeom>
          <a:solidFill>
            <a:srgbClr val="A37512"/>
          </a:solidFill>
          <a:ln w="12700">
            <a:miter lim="400000"/>
          </a:ln>
          <a:effectLst>
            <a:outerShdw blurRad="38100" dist="25400" dir="5400000" rotWithShape="0">
              <a:srgbClr val="000000">
                <a:alpha val="50000"/>
              </a:srgbClr>
            </a:outerShdw>
          </a:effectLst>
        </p:spPr>
        <p:txBody>
          <a:bodyPr lIns="50800" tIns="50800" rIns="50800" bIns="50800" anchor="ctr"/>
          <a:lstStyle/>
          <a:p>
            <a:pPr>
              <a:defRPr b="0">
                <a:solidFill>
                  <a:srgbClr val="FFFFFF"/>
                </a:solidFill>
                <a:latin typeface="Helvetica Light"/>
                <a:ea typeface="Helvetica Light"/>
                <a:cs typeface="Helvetica Light"/>
                <a:sym typeface="Helvetica Light"/>
              </a:defRPr>
            </a:pPr>
            <a:endParaRPr/>
          </a:p>
        </p:txBody>
      </p:sp>
      <p:sp>
        <p:nvSpPr>
          <p:cNvPr id="429" name="Services"/>
          <p:cNvSpPr txBox="1"/>
          <p:nvPr/>
        </p:nvSpPr>
        <p:spPr>
          <a:xfrm>
            <a:off x="10113868" y="5809400"/>
            <a:ext cx="1477671"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b="0" i="1">
                <a:latin typeface="Helvetica"/>
                <a:ea typeface="Helvetica"/>
                <a:cs typeface="Helvetica"/>
                <a:sym typeface="Helvetica"/>
              </a:defRPr>
            </a:lvl1pPr>
          </a:lstStyle>
          <a:p>
            <a:r>
              <a:t>Services</a:t>
            </a:r>
          </a:p>
        </p:txBody>
      </p:sp>
      <p:sp>
        <p:nvSpPr>
          <p:cNvPr id="430" name="Flèche"/>
          <p:cNvSpPr/>
          <p:nvPr/>
        </p:nvSpPr>
        <p:spPr>
          <a:xfrm>
            <a:off x="9124061" y="7235712"/>
            <a:ext cx="1270001" cy="533401"/>
          </a:xfrm>
          <a:prstGeom prst="rightArrow">
            <a:avLst>
              <a:gd name="adj1" fmla="val 32000"/>
              <a:gd name="adj2" fmla="val 152381"/>
            </a:avLst>
          </a:prstGeom>
          <a:solidFill>
            <a:srgbClr val="325D6B"/>
          </a:solidFill>
          <a:ln w="12700">
            <a:miter lim="400000"/>
          </a:ln>
        </p:spPr>
        <p:txBody>
          <a:bodyPr lIns="50800" tIns="50800" rIns="50800" bIns="50800" anchor="ctr"/>
          <a:lstStyle/>
          <a:p>
            <a:pPr>
              <a:defRPr sz="3600" b="0">
                <a:latin typeface="Helvetica Neue Light"/>
                <a:ea typeface="Helvetica Neue Light"/>
                <a:cs typeface="Helvetica Neue Light"/>
                <a:sym typeface="Helvetica Neue Light"/>
              </a:defRPr>
            </a:pPr>
            <a:endParaRPr/>
          </a:p>
        </p:txBody>
      </p:sp>
      <p:sp>
        <p:nvSpPr>
          <p:cNvPr id="431" name="Suivi"/>
          <p:cNvSpPr txBox="1"/>
          <p:nvPr/>
        </p:nvSpPr>
        <p:spPr>
          <a:xfrm>
            <a:off x="9124061" y="8137412"/>
            <a:ext cx="864973"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b="0" i="1">
                <a:latin typeface="Helvetica"/>
                <a:ea typeface="Helvetica"/>
                <a:cs typeface="Helvetica"/>
                <a:sym typeface="Helvetica"/>
              </a:defRPr>
            </a:lvl1pPr>
          </a:lstStyle>
          <a:p>
            <a:r>
              <a:t>Suivi</a:t>
            </a:r>
          </a:p>
        </p:txBody>
      </p:sp>
      <p:sp>
        <p:nvSpPr>
          <p:cNvPr id="432" name="Flèche"/>
          <p:cNvSpPr/>
          <p:nvPr/>
        </p:nvSpPr>
        <p:spPr>
          <a:xfrm>
            <a:off x="11163300" y="7235712"/>
            <a:ext cx="1270000" cy="533401"/>
          </a:xfrm>
          <a:prstGeom prst="rightArrow">
            <a:avLst>
              <a:gd name="adj1" fmla="val 32000"/>
              <a:gd name="adj2" fmla="val 152381"/>
            </a:avLst>
          </a:prstGeom>
          <a:gradFill>
            <a:gsLst>
              <a:gs pos="0">
                <a:srgbClr val="AD584F"/>
              </a:gs>
              <a:gs pos="100000">
                <a:srgbClr val="763A34"/>
              </a:gs>
            </a:gsLst>
            <a:lin ang="5400000"/>
          </a:gradFill>
          <a:ln w="12700">
            <a:miter lim="400000"/>
          </a:ln>
        </p:spPr>
        <p:txBody>
          <a:bodyPr lIns="50800" tIns="50800" rIns="50800" bIns="50800" anchor="ctr"/>
          <a:lstStyle/>
          <a:p>
            <a:pPr>
              <a:defRPr sz="3600" b="0">
                <a:latin typeface="Helvetica Neue Light"/>
                <a:ea typeface="Helvetica Neue Light"/>
                <a:cs typeface="Helvetica Neue Light"/>
                <a:sym typeface="Helvetica Neue Light"/>
              </a:defRPr>
            </a:pPr>
            <a:endParaRPr/>
          </a:p>
        </p:txBody>
      </p:sp>
      <p:sp>
        <p:nvSpPr>
          <p:cNvPr id="433" name="Evaluation"/>
          <p:cNvSpPr txBox="1"/>
          <p:nvPr/>
        </p:nvSpPr>
        <p:spPr>
          <a:xfrm>
            <a:off x="10786720" y="8137412"/>
            <a:ext cx="1754684" cy="5334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800" b="0" i="1">
                <a:latin typeface="Helvetica"/>
                <a:ea typeface="Helvetica"/>
                <a:cs typeface="Helvetica"/>
                <a:sym typeface="Helvetica"/>
              </a:defRPr>
            </a:lvl1pPr>
          </a:lstStyle>
          <a:p>
            <a:r>
              <a:t>Evaluation</a:t>
            </a:r>
          </a:p>
        </p:txBody>
      </p:sp>
      <p:sp>
        <p:nvSpPr>
          <p:cNvPr id="434" name="CC EVAL"/>
          <p:cNvSpPr txBox="1"/>
          <p:nvPr/>
        </p:nvSpPr>
        <p:spPr>
          <a:xfrm>
            <a:off x="11357660" y="9272570"/>
            <a:ext cx="1075640" cy="386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900" b="0">
                <a:latin typeface="Helvetica Neue Light"/>
                <a:ea typeface="Helvetica Neue Light"/>
                <a:cs typeface="Helvetica Neue Light"/>
                <a:sym typeface="Helvetica Neue Light"/>
              </a:defRPr>
            </a:lvl1pPr>
          </a:lstStyle>
          <a:p>
            <a:r>
              <a:t>CC EVAL</a:t>
            </a:r>
          </a:p>
        </p:txBody>
      </p:sp>
      <p:sp>
        <p:nvSpPr>
          <p:cNvPr id="435" name="1. APP"/>
          <p:cNvSpPr/>
          <p:nvPr/>
        </p:nvSpPr>
        <p:spPr>
          <a:xfrm>
            <a:off x="11839412" y="-1"/>
            <a:ext cx="1165389" cy="520315"/>
          </a:xfrm>
          <a:prstGeom prst="rect">
            <a:avLst/>
          </a:prstGeom>
          <a:solidFill>
            <a:srgbClr val="78ACFF"/>
          </a:solidFill>
          <a:ln w="12700">
            <a:miter lim="400000"/>
          </a:ln>
          <a:effectLst>
            <a:outerShdw blurRad="50800" dist="254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000" b="0">
                <a:solidFill>
                  <a:srgbClr val="FFFFFF"/>
                </a:solidFill>
                <a:latin typeface="Helvetica Neue Light"/>
                <a:ea typeface="Helvetica Neue Light"/>
                <a:cs typeface="Helvetica Neue Light"/>
                <a:sym typeface="Helvetica Neue Light"/>
              </a:defRPr>
            </a:pPr>
            <a:r>
              <a:rPr sz="2700"/>
              <a:t>1</a:t>
            </a:r>
            <a:r>
              <a:rPr sz="3000"/>
              <a:t>. </a:t>
            </a:r>
            <a:r>
              <a:rPr sz="2300"/>
              <a:t>APP</a:t>
            </a:r>
          </a:p>
        </p:txBody>
      </p:sp>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4. Quantifier/qualifier les flux"/>
          <p:cNvSpPr txBox="1">
            <a:spLocks noGrp="1"/>
          </p:cNvSpPr>
          <p:nvPr>
            <p:ph type="title"/>
          </p:nvPr>
        </p:nvSpPr>
        <p:spPr>
          <a:xfrm>
            <a:off x="774496" y="581790"/>
            <a:ext cx="11861801" cy="1032698"/>
          </a:xfrm>
          <a:prstGeom prst="rect">
            <a:avLst/>
          </a:prstGeom>
        </p:spPr>
        <p:txBody>
          <a:bodyPr/>
          <a:lstStyle/>
          <a:p>
            <a:r>
              <a:t>4. Quantifier/qualifier les flux</a:t>
            </a:r>
          </a:p>
        </p:txBody>
      </p:sp>
      <p:sp>
        <p:nvSpPr>
          <p:cNvPr id="438" name="Contenu du flux (accompagnement, formation, distribution de matériel…)…"/>
          <p:cNvSpPr txBox="1">
            <a:spLocks noGrp="1"/>
          </p:cNvSpPr>
          <p:nvPr>
            <p:ph type="body" idx="1"/>
          </p:nvPr>
        </p:nvSpPr>
        <p:spPr>
          <a:xfrm>
            <a:off x="647699" y="2324100"/>
            <a:ext cx="11861801" cy="6453254"/>
          </a:xfrm>
          <a:prstGeom prst="rect">
            <a:avLst/>
          </a:prstGeom>
        </p:spPr>
        <p:txBody>
          <a:bodyPr/>
          <a:lstStyle/>
          <a:p>
            <a:r>
              <a:t>Contenu du flux (accompagnement, formation, distribution de matériel…)</a:t>
            </a:r>
          </a:p>
          <a:p>
            <a:r>
              <a:t>Fréquence</a:t>
            </a:r>
          </a:p>
          <a:p>
            <a:r>
              <a:t>Lien souple ou rigide ?</a:t>
            </a:r>
          </a:p>
          <a:p>
            <a:r>
              <a:t>Formel ou informel ?</a:t>
            </a:r>
          </a:p>
          <a:p>
            <a:r>
              <a:t>Etroit ou distendu ?</a:t>
            </a:r>
          </a:p>
          <a:p>
            <a:r>
              <a:t>Apaisé ou conflictuel ?</a:t>
            </a:r>
          </a:p>
          <a:p>
            <a:r>
              <a:t>Canaux de communication (mail, courrier, réunion, informel, etc.)</a:t>
            </a:r>
          </a:p>
        </p:txBody>
      </p:sp>
      <p:sp>
        <p:nvSpPr>
          <p:cNvPr id="439" name="Numéro de diapositive"/>
          <p:cNvSpPr txBox="1">
            <a:spLocks noGrp="1"/>
          </p:cNvSpPr>
          <p:nvPr>
            <p:ph type="sldNum" sz="quarter" idx="2"/>
          </p:nvPr>
        </p:nvSpPr>
        <p:spPr>
          <a:xfrm>
            <a:off x="12678664" y="9465920"/>
            <a:ext cx="283769"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sp>
        <p:nvSpPr>
          <p:cNvPr id="440" name="1. APP"/>
          <p:cNvSpPr/>
          <p:nvPr/>
        </p:nvSpPr>
        <p:spPr>
          <a:xfrm>
            <a:off x="11839412" y="-1"/>
            <a:ext cx="1165389" cy="520315"/>
          </a:xfrm>
          <a:prstGeom prst="rect">
            <a:avLst/>
          </a:prstGeom>
          <a:solidFill>
            <a:srgbClr val="78ACFF"/>
          </a:solidFill>
          <a:ln w="12700">
            <a:miter lim="400000"/>
          </a:ln>
          <a:effectLst>
            <a:outerShdw blurRad="50800" dist="254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000" b="0">
                <a:solidFill>
                  <a:srgbClr val="FFFFFF"/>
                </a:solidFill>
                <a:latin typeface="Helvetica Neue Light"/>
                <a:ea typeface="Helvetica Neue Light"/>
                <a:cs typeface="Helvetica Neue Light"/>
                <a:sym typeface="Helvetica Neue Light"/>
              </a:defRPr>
            </a:pPr>
            <a:r>
              <a:rPr sz="2700"/>
              <a:t>1</a:t>
            </a:r>
            <a:r>
              <a:rPr sz="3000"/>
              <a:t>. </a:t>
            </a:r>
            <a:r>
              <a:rPr sz="2300"/>
              <a:t>APP</a:t>
            </a:r>
          </a:p>
        </p:txBody>
      </p:sp>
      <p:sp>
        <p:nvSpPr>
          <p:cNvPr id="441"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2"/>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3"/>
              </a:rPr>
              <a:t>Sébastien Galéa</a:t>
            </a:r>
          </a:p>
        </p:txBody>
      </p:sp>
      <p:pic>
        <p:nvPicPr>
          <p:cNvPr id="442" name="logo.jpg" descr="logo.jpg">
            <a:hlinkClick r:id="rId2"/>
          </p:cNvPr>
          <p:cNvPicPr>
            <a:picLocks noChangeAspect="1"/>
          </p:cNvPicPr>
          <p:nvPr/>
        </p:nvPicPr>
        <p:blipFill>
          <a:blip r:embed="rId4"/>
          <a:stretch>
            <a:fillRect/>
          </a:stretch>
        </p:blipFill>
        <p:spPr>
          <a:xfrm>
            <a:off x="11174718" y="9283644"/>
            <a:ext cx="385344" cy="287553"/>
          </a:xfrm>
          <a:prstGeom prst="rect">
            <a:avLst/>
          </a:prstGeom>
          <a:ln w="25400"/>
        </p:spPr>
      </p:pic>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 name="Les questions clés"/>
          <p:cNvSpPr txBox="1">
            <a:spLocks noGrp="1"/>
          </p:cNvSpPr>
          <p:nvPr>
            <p:ph type="title"/>
          </p:nvPr>
        </p:nvSpPr>
        <p:spPr>
          <a:prstGeom prst="rect">
            <a:avLst/>
          </a:prstGeom>
        </p:spPr>
        <p:txBody>
          <a:bodyPr/>
          <a:lstStyle/>
          <a:p>
            <a:r>
              <a:t>Les questions clés</a:t>
            </a:r>
          </a:p>
        </p:txBody>
      </p:sp>
      <p:sp>
        <p:nvSpPr>
          <p:cNvPr id="445" name="Quelles sont les relations entre chaque partie prenante?…"/>
          <p:cNvSpPr txBox="1">
            <a:spLocks noGrp="1"/>
          </p:cNvSpPr>
          <p:nvPr>
            <p:ph type="body" sz="half" idx="1"/>
          </p:nvPr>
        </p:nvSpPr>
        <p:spPr>
          <a:xfrm>
            <a:off x="571500" y="2324100"/>
            <a:ext cx="11861800" cy="3692026"/>
          </a:xfrm>
          <a:prstGeom prst="rect">
            <a:avLst/>
          </a:prstGeom>
        </p:spPr>
        <p:txBody>
          <a:bodyPr/>
          <a:lstStyle/>
          <a:p>
            <a:r>
              <a:t>Quelles sont les relations entre chaque partie prenante? </a:t>
            </a:r>
          </a:p>
          <a:p>
            <a:r>
              <a:t>Quels sont les intérêts en jeu? </a:t>
            </a:r>
          </a:p>
          <a:p>
            <a:r>
              <a:t>Qui est prêt/opposé au changement? </a:t>
            </a:r>
          </a:p>
          <a:p>
            <a:r>
              <a:t>Quels bénéfices seront tirés par les uns et par les autres? </a:t>
            </a:r>
          </a:p>
        </p:txBody>
      </p:sp>
      <p:sp>
        <p:nvSpPr>
          <p:cNvPr id="446" name="Numéro de diapositive"/>
          <p:cNvSpPr txBox="1">
            <a:spLocks noGrp="1"/>
          </p:cNvSpPr>
          <p:nvPr>
            <p:ph type="sldNum" sz="quarter" idx="2"/>
          </p:nvPr>
        </p:nvSpPr>
        <p:spPr>
          <a:xfrm>
            <a:off x="12678664" y="9465920"/>
            <a:ext cx="283769"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447" name="1. APP"/>
          <p:cNvSpPr/>
          <p:nvPr/>
        </p:nvSpPr>
        <p:spPr>
          <a:xfrm>
            <a:off x="11839412" y="-1"/>
            <a:ext cx="1165389" cy="520315"/>
          </a:xfrm>
          <a:prstGeom prst="rect">
            <a:avLst/>
          </a:prstGeom>
          <a:solidFill>
            <a:srgbClr val="78ACFF"/>
          </a:solidFill>
          <a:ln w="12700">
            <a:miter lim="400000"/>
          </a:ln>
          <a:effectLst>
            <a:outerShdw blurRad="50800" dist="254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000" b="0">
                <a:solidFill>
                  <a:srgbClr val="FFFFFF"/>
                </a:solidFill>
                <a:latin typeface="Helvetica Neue Light"/>
                <a:ea typeface="Helvetica Neue Light"/>
                <a:cs typeface="Helvetica Neue Light"/>
                <a:sym typeface="Helvetica Neue Light"/>
              </a:defRPr>
            </a:pPr>
            <a:r>
              <a:rPr sz="2700"/>
              <a:t>1</a:t>
            </a:r>
            <a:r>
              <a:rPr sz="3000"/>
              <a:t>. </a:t>
            </a:r>
            <a:r>
              <a:rPr sz="2300"/>
              <a:t>APP</a:t>
            </a:r>
          </a:p>
        </p:txBody>
      </p:sp>
      <p:sp>
        <p:nvSpPr>
          <p:cNvPr id="448"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3"/>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4"/>
              </a:rPr>
              <a:t>Sébastien Galéa</a:t>
            </a:r>
          </a:p>
        </p:txBody>
      </p:sp>
      <p:pic>
        <p:nvPicPr>
          <p:cNvPr id="449" name="logo.jpg" descr="logo.jpg">
            <a:hlinkClick r:id="rId3"/>
          </p:cNvPr>
          <p:cNvPicPr>
            <a:picLocks noChangeAspect="1"/>
          </p:cNvPicPr>
          <p:nvPr/>
        </p:nvPicPr>
        <p:blipFill>
          <a:blip r:embed="rId5"/>
          <a:stretch>
            <a:fillRect/>
          </a:stretch>
        </p:blipFill>
        <p:spPr>
          <a:xfrm>
            <a:off x="11174718" y="9283644"/>
            <a:ext cx="385344" cy="287553"/>
          </a:xfrm>
          <a:prstGeom prst="rect">
            <a:avLst/>
          </a:prstGeom>
          <a:ln w="25400"/>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5. Analyse et apprentissage"/>
          <p:cNvSpPr txBox="1">
            <a:spLocks noGrp="1"/>
          </p:cNvSpPr>
          <p:nvPr>
            <p:ph type="title"/>
          </p:nvPr>
        </p:nvSpPr>
        <p:spPr>
          <a:prstGeom prst="rect">
            <a:avLst/>
          </a:prstGeom>
        </p:spPr>
        <p:txBody>
          <a:bodyPr/>
          <a:lstStyle/>
          <a:p>
            <a:r>
              <a:t>5. Analyse et apprentissage</a:t>
            </a:r>
          </a:p>
        </p:txBody>
      </p:sp>
      <p:sp>
        <p:nvSpPr>
          <p:cNvPr id="454" name="Remettre en question chaque flux (pertinence, cohérence, efficacité, efficience, impact, etc.)…"/>
          <p:cNvSpPr txBox="1">
            <a:spLocks noGrp="1"/>
          </p:cNvSpPr>
          <p:nvPr>
            <p:ph type="body" idx="1"/>
          </p:nvPr>
        </p:nvSpPr>
        <p:spPr>
          <a:prstGeom prst="rect">
            <a:avLst/>
          </a:prstGeom>
        </p:spPr>
        <p:txBody>
          <a:bodyPr/>
          <a:lstStyle/>
          <a:p>
            <a:r>
              <a:t>Remettre en question chaque flux (pertinence, cohérence, efficacité, efficience, impact, etc.)</a:t>
            </a:r>
          </a:p>
          <a:p>
            <a:r>
              <a:t>Quelles sont les dynamiques en cours ? (en quoi le graphique aurait été différent il y a 3 mois ? un an ?)</a:t>
            </a:r>
          </a:p>
          <a:p>
            <a:r>
              <a:t>permet d’illustrer des liens ou l’absence de lien : absence de relation souhaitée ou de fait ? </a:t>
            </a:r>
          </a:p>
          <a:p>
            <a:r>
              <a:t>Prises de décision </a:t>
            </a:r>
          </a:p>
          <a:p>
            <a:r>
              <a:t>Quelle information est manquante pour analyser certains liens ? Quelle collecte d’information est nécessaire pour poursuivre l’analyse ?</a:t>
            </a:r>
          </a:p>
        </p:txBody>
      </p:sp>
      <p:sp>
        <p:nvSpPr>
          <p:cNvPr id="455" name="Numéro de diapositive"/>
          <p:cNvSpPr txBox="1">
            <a:spLocks noGrp="1"/>
          </p:cNvSpPr>
          <p:nvPr>
            <p:ph type="sldNum" sz="quarter" idx="2"/>
          </p:nvPr>
        </p:nvSpPr>
        <p:spPr>
          <a:xfrm>
            <a:off x="12678664" y="9465920"/>
            <a:ext cx="283769"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456" name="1. APP"/>
          <p:cNvSpPr/>
          <p:nvPr/>
        </p:nvSpPr>
        <p:spPr>
          <a:xfrm>
            <a:off x="11839412" y="-1"/>
            <a:ext cx="1165389" cy="520315"/>
          </a:xfrm>
          <a:prstGeom prst="rect">
            <a:avLst/>
          </a:prstGeom>
          <a:solidFill>
            <a:srgbClr val="78ACFF"/>
          </a:solidFill>
          <a:ln w="12700">
            <a:miter lim="400000"/>
          </a:ln>
          <a:effectLst>
            <a:outerShdw blurRad="50800" dist="254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000" b="0">
                <a:solidFill>
                  <a:srgbClr val="FFFFFF"/>
                </a:solidFill>
                <a:latin typeface="Helvetica Neue Light"/>
                <a:ea typeface="Helvetica Neue Light"/>
                <a:cs typeface="Helvetica Neue Light"/>
                <a:sym typeface="Helvetica Neue Light"/>
              </a:defRPr>
            </a:pPr>
            <a:r>
              <a:rPr sz="2700"/>
              <a:t>1</a:t>
            </a:r>
            <a:r>
              <a:rPr sz="3000"/>
              <a:t>. </a:t>
            </a:r>
            <a:r>
              <a:rPr sz="2300"/>
              <a:t>APP</a:t>
            </a:r>
          </a:p>
        </p:txBody>
      </p:sp>
      <p:sp>
        <p:nvSpPr>
          <p:cNvPr id="457"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3"/>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4"/>
              </a:rPr>
              <a:t>Sébastien Galéa</a:t>
            </a:r>
          </a:p>
        </p:txBody>
      </p:sp>
      <p:pic>
        <p:nvPicPr>
          <p:cNvPr id="458" name="logo.jpg" descr="logo.jpg">
            <a:hlinkClick r:id="rId3"/>
          </p:cNvPr>
          <p:cNvPicPr>
            <a:picLocks noChangeAspect="1"/>
          </p:cNvPicPr>
          <p:nvPr/>
        </p:nvPicPr>
        <p:blipFill>
          <a:blip r:embed="rId5"/>
          <a:stretch>
            <a:fillRect/>
          </a:stretch>
        </p:blipFill>
        <p:spPr>
          <a:xfrm>
            <a:off x="11174718" y="9283644"/>
            <a:ext cx="385344" cy="287553"/>
          </a:xfrm>
          <a:prstGeom prst="rect">
            <a:avLst/>
          </a:prstGeom>
          <a:ln w="25400"/>
        </p:spPr>
      </p:pic>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 name="Etude de cas"/>
          <p:cNvSpPr txBox="1">
            <a:spLocks noGrp="1"/>
          </p:cNvSpPr>
          <p:nvPr>
            <p:ph type="title"/>
          </p:nvPr>
        </p:nvSpPr>
        <p:spPr>
          <a:xfrm>
            <a:off x="647699" y="636547"/>
            <a:ext cx="7029451" cy="766433"/>
          </a:xfrm>
          <a:prstGeom prst="rect">
            <a:avLst/>
          </a:prstGeom>
        </p:spPr>
        <p:txBody>
          <a:bodyPr/>
          <a:lstStyle/>
          <a:p>
            <a:r>
              <a:t>Etude de cas </a:t>
            </a:r>
          </a:p>
        </p:txBody>
      </p:sp>
      <p:sp>
        <p:nvSpPr>
          <p:cNvPr id="463" name="Cas pratique : mise en place d’un Système de Suivi Evaluation dans une organisation de développement…"/>
          <p:cNvSpPr txBox="1">
            <a:spLocks noGrp="1"/>
          </p:cNvSpPr>
          <p:nvPr>
            <p:ph type="body" idx="1"/>
          </p:nvPr>
        </p:nvSpPr>
        <p:spPr>
          <a:prstGeom prst="rect">
            <a:avLst/>
          </a:prstGeom>
        </p:spPr>
        <p:txBody>
          <a:bodyPr/>
          <a:lstStyle/>
          <a:p>
            <a:pPr marL="0" indent="0" algn="ctr">
              <a:spcBef>
                <a:spcPts val="0"/>
              </a:spcBef>
              <a:buClrTx/>
              <a:buSzTx/>
              <a:buFontTx/>
              <a:buNone/>
              <a:defRPr sz="1900">
                <a:solidFill>
                  <a:srgbClr val="000000"/>
                </a:solidFill>
                <a:uFill>
                  <a:solidFill>
                    <a:srgbClr val="000000"/>
                  </a:solidFill>
                </a:uFill>
                <a:latin typeface="Helvetica Neue Bold Condensed"/>
                <a:ea typeface="Helvetica Neue Bold Condensed"/>
                <a:cs typeface="Helvetica Neue Bold Condensed"/>
                <a:sym typeface="Helvetica Neue Bold Condensed"/>
              </a:defRPr>
            </a:pPr>
            <a:endParaRPr/>
          </a:p>
          <a:p>
            <a:pPr marL="0" indent="0" algn="ctr">
              <a:spcBef>
                <a:spcPts val="0"/>
              </a:spcBef>
              <a:buClrTx/>
              <a:buSzTx/>
              <a:buFontTx/>
              <a:buNone/>
              <a:defRPr sz="2800">
                <a:solidFill>
                  <a:srgbClr val="000000"/>
                </a:solidFill>
                <a:uFill>
                  <a:solidFill>
                    <a:srgbClr val="000000"/>
                  </a:solidFill>
                </a:uFill>
                <a:latin typeface="Helvetica Neue Bold Condensed"/>
                <a:ea typeface="Helvetica Neue Bold Condensed"/>
                <a:cs typeface="Helvetica Neue Bold Condensed"/>
                <a:sym typeface="Helvetica Neue Bold Condensed"/>
              </a:defRPr>
            </a:pPr>
            <a:r>
              <a:t>Cas pratique : mise en place d’un Système de Suivi Evaluation dans une organisation de développement</a:t>
            </a:r>
          </a:p>
          <a:p>
            <a:pPr marL="0" indent="0">
              <a:buSzTx/>
              <a:buNone/>
              <a:defRPr>
                <a:solidFill>
                  <a:srgbClr val="000000"/>
                </a:solidFill>
                <a:uFill>
                  <a:solidFill>
                    <a:srgbClr val="000000"/>
                  </a:solidFill>
                </a:uFill>
                <a:latin typeface="Helvetica Neue Light"/>
                <a:ea typeface="Helvetica Neue Light"/>
                <a:cs typeface="Helvetica Neue Light"/>
                <a:sym typeface="Helvetica Neue Light"/>
              </a:defRPr>
            </a:pPr>
            <a:endParaRPr/>
          </a:p>
          <a:p>
            <a:pPr marL="0" indent="0">
              <a:buSzTx/>
              <a:buNone/>
              <a:defRPr>
                <a:solidFill>
                  <a:srgbClr val="000000"/>
                </a:solidFill>
                <a:uFill>
                  <a:solidFill>
                    <a:srgbClr val="000000"/>
                  </a:solidFill>
                </a:uFill>
                <a:latin typeface="Helvetica Neue Light"/>
                <a:ea typeface="Helvetica Neue Light"/>
                <a:cs typeface="Helvetica Neue Light"/>
                <a:sym typeface="Helvetica Neue Light"/>
              </a:defRPr>
            </a:pPr>
            <a:r>
              <a:t>Qui sont les parties prenantes ? </a:t>
            </a:r>
          </a:p>
        </p:txBody>
      </p:sp>
      <p:sp>
        <p:nvSpPr>
          <p:cNvPr id="464" name="Numéro de diapositive"/>
          <p:cNvSpPr txBox="1">
            <a:spLocks noGrp="1"/>
          </p:cNvSpPr>
          <p:nvPr>
            <p:ph type="sldNum" sz="quarter" idx="2"/>
          </p:nvPr>
        </p:nvSpPr>
        <p:spPr>
          <a:xfrm>
            <a:off x="12678664" y="9465920"/>
            <a:ext cx="283769"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465" name="1. Analyse des parties prenantes"/>
          <p:cNvSpPr/>
          <p:nvPr/>
        </p:nvSpPr>
        <p:spPr>
          <a:xfrm>
            <a:off x="8296392" y="-1"/>
            <a:ext cx="4708409" cy="636549"/>
          </a:xfrm>
          <a:prstGeom prst="rect">
            <a:avLst/>
          </a:prstGeom>
          <a:solidFill>
            <a:srgbClr val="78ACFF"/>
          </a:solidFill>
          <a:ln w="12700">
            <a:miter lim="400000"/>
          </a:ln>
          <a:effectLst>
            <a:outerShdw blurRad="50800" dist="254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000" b="0">
                <a:solidFill>
                  <a:srgbClr val="FFFFFF"/>
                </a:solidFill>
                <a:latin typeface="Helvetica Neue Light"/>
                <a:ea typeface="Helvetica Neue Light"/>
                <a:cs typeface="Helvetica Neue Light"/>
                <a:sym typeface="Helvetica Neue Light"/>
              </a:defRPr>
            </a:pPr>
            <a:r>
              <a:rPr sz="2700"/>
              <a:t>1</a:t>
            </a:r>
            <a:r>
              <a:rPr sz="3000"/>
              <a:t>. </a:t>
            </a:r>
            <a:r>
              <a:rPr sz="2300"/>
              <a:t>Analyse des parties prenantes</a:t>
            </a:r>
          </a:p>
        </p:txBody>
      </p:sp>
      <p:grpSp>
        <p:nvGrpSpPr>
          <p:cNvPr id="468" name="Capture d’écran 2012-10-25 à 14.32.23.png"/>
          <p:cNvGrpSpPr/>
          <p:nvPr/>
        </p:nvGrpSpPr>
        <p:grpSpPr>
          <a:xfrm>
            <a:off x="11349963" y="630197"/>
            <a:ext cx="1654838" cy="1438408"/>
            <a:chOff x="0" y="0"/>
            <a:chExt cx="1654836" cy="1438406"/>
          </a:xfrm>
        </p:grpSpPr>
        <p:pic>
          <p:nvPicPr>
            <p:cNvPr id="467" name="Capture d’écran 2012-10-25 à 14.32.23.png" descr="Capture d’écran 2012-10-25 à 14.32.23.png"/>
            <p:cNvPicPr>
              <a:picLocks noChangeAspect="1"/>
            </p:cNvPicPr>
            <p:nvPr/>
          </p:nvPicPr>
          <p:blipFill>
            <a:blip r:embed="rId3"/>
            <a:srcRect/>
            <a:stretch>
              <a:fillRect/>
            </a:stretch>
          </p:blipFill>
          <p:spPr>
            <a:xfrm>
              <a:off x="165100" y="114300"/>
              <a:ext cx="1324637" cy="1006607"/>
            </a:xfrm>
            <a:prstGeom prst="rect">
              <a:avLst/>
            </a:prstGeom>
            <a:ln>
              <a:noFill/>
            </a:ln>
            <a:effectLst/>
          </p:spPr>
        </p:pic>
        <p:pic>
          <p:nvPicPr>
            <p:cNvPr id="466" name="Capture d’écran 2012-10-25 à 14.32.23.png" descr="Capture d’écran 2012-10-25 à 14.32.23.png"/>
            <p:cNvPicPr>
              <a:picLocks/>
            </p:cNvPicPr>
            <p:nvPr/>
          </p:nvPicPr>
          <p:blipFill>
            <a:blip r:embed="rId4"/>
            <a:stretch>
              <a:fillRect/>
            </a:stretch>
          </p:blipFill>
          <p:spPr>
            <a:xfrm>
              <a:off x="0" y="-1"/>
              <a:ext cx="1654837" cy="1438408"/>
            </a:xfrm>
            <a:prstGeom prst="rect">
              <a:avLst/>
            </a:prstGeom>
            <a:effectLst/>
          </p:spPr>
        </p:pic>
      </p:grpSp>
      <p:sp>
        <p:nvSpPr>
          <p:cNvPr id="469" name="www.eval.fr…"/>
          <p:cNvSpPr txBox="1"/>
          <p:nvPr/>
        </p:nvSpPr>
        <p:spPr>
          <a:xfrm>
            <a:off x="11585232" y="9201122"/>
            <a:ext cx="1184301"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6"/>
              </a:rPr>
              <a:t>Sébastien Galéa</a:t>
            </a:r>
          </a:p>
        </p:txBody>
      </p:sp>
      <p:pic>
        <p:nvPicPr>
          <p:cNvPr id="470" name="logo.jpg" descr="logo.jpg">
            <a:hlinkClick r:id="rId5"/>
          </p:cNvPr>
          <p:cNvPicPr>
            <a:picLocks noChangeAspect="1"/>
          </p:cNvPicPr>
          <p:nvPr/>
        </p:nvPicPr>
        <p:blipFill>
          <a:blip r:embed="rId7"/>
          <a:stretch>
            <a:fillRect/>
          </a:stretch>
        </p:blipFill>
        <p:spPr>
          <a:xfrm>
            <a:off x="11174718" y="9296344"/>
            <a:ext cx="385344" cy="287553"/>
          </a:xfrm>
          <a:prstGeom prst="rect">
            <a:avLst/>
          </a:prstGeom>
          <a:ln w="25400"/>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 name="Cas pratique : éclairage des effets"/>
          <p:cNvSpPr txBox="1">
            <a:spLocks noGrp="1"/>
          </p:cNvSpPr>
          <p:nvPr>
            <p:ph type="title"/>
          </p:nvPr>
        </p:nvSpPr>
        <p:spPr>
          <a:prstGeom prst="rect">
            <a:avLst/>
          </a:prstGeom>
        </p:spPr>
        <p:txBody>
          <a:bodyPr/>
          <a:lstStyle/>
          <a:p>
            <a:r>
              <a:t>Cas pratique : éclairage des effets</a:t>
            </a:r>
          </a:p>
        </p:txBody>
      </p:sp>
      <p:sp>
        <p:nvSpPr>
          <p:cNvPr id="580" name="Sélectionner un projet ou un programme sur lequel vous travaillez actuellement…"/>
          <p:cNvSpPr txBox="1">
            <a:spLocks noGrp="1"/>
          </p:cNvSpPr>
          <p:nvPr>
            <p:ph type="body" idx="1"/>
          </p:nvPr>
        </p:nvSpPr>
        <p:spPr>
          <a:prstGeom prst="rect">
            <a:avLst/>
          </a:prstGeom>
        </p:spPr>
        <p:txBody>
          <a:bodyPr/>
          <a:lstStyle/>
          <a:p>
            <a:r>
              <a:t>Sélectionner un projet ou un programme sur lequel vous travaillez actuellement </a:t>
            </a:r>
          </a:p>
          <a:p>
            <a:r>
              <a:t>Reconstituer tous les flux en lien avec le Suivi Evaluation (les formats de reporting, les évaluations externes ou internes, les outils de collectes [questionnaires, entretiens, focus groupes, observation, étude documentaire], formation au Suivi Evaluation, etc.)</a:t>
            </a:r>
          </a:p>
          <a:p>
            <a:r>
              <a:t>Problèmatiques : comment visualiser des effets à court et moyen terme ? Quelle réactivité dans toute réoritentation de l’action ?</a:t>
            </a:r>
          </a:p>
        </p:txBody>
      </p:sp>
      <p:sp>
        <p:nvSpPr>
          <p:cNvPr id="581" name="Numéro de diapositive"/>
          <p:cNvSpPr txBox="1">
            <a:spLocks noGrp="1"/>
          </p:cNvSpPr>
          <p:nvPr>
            <p:ph type="sldNum" sz="quarter" idx="2"/>
          </p:nvPr>
        </p:nvSpPr>
        <p:spPr>
          <a:xfrm>
            <a:off x="12678664" y="9465920"/>
            <a:ext cx="283769"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sp>
        <p:nvSpPr>
          <p:cNvPr id="582" name="1. APP"/>
          <p:cNvSpPr/>
          <p:nvPr/>
        </p:nvSpPr>
        <p:spPr>
          <a:xfrm>
            <a:off x="11839412" y="-1"/>
            <a:ext cx="1165389" cy="520315"/>
          </a:xfrm>
          <a:prstGeom prst="rect">
            <a:avLst/>
          </a:prstGeom>
          <a:solidFill>
            <a:srgbClr val="78ACFF"/>
          </a:solidFill>
          <a:ln w="12700">
            <a:miter lim="400000"/>
          </a:ln>
          <a:effectLst>
            <a:outerShdw blurRad="50800" dist="254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000" b="0">
                <a:solidFill>
                  <a:srgbClr val="FFFFFF"/>
                </a:solidFill>
                <a:latin typeface="Helvetica Neue Light"/>
                <a:ea typeface="Helvetica Neue Light"/>
                <a:cs typeface="Helvetica Neue Light"/>
                <a:sym typeface="Helvetica Neue Light"/>
              </a:defRPr>
            </a:pPr>
            <a:r>
              <a:rPr sz="2700"/>
              <a:t>1</a:t>
            </a:r>
            <a:r>
              <a:rPr sz="3000"/>
              <a:t>. </a:t>
            </a:r>
            <a:r>
              <a:rPr sz="2300"/>
              <a:t>APP</a:t>
            </a:r>
          </a:p>
        </p:txBody>
      </p:sp>
      <p:sp>
        <p:nvSpPr>
          <p:cNvPr id="583" name="M&amp;E"/>
          <p:cNvSpPr/>
          <p:nvPr/>
        </p:nvSpPr>
        <p:spPr>
          <a:xfrm>
            <a:off x="12080774" y="686733"/>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sp>
        <p:nvSpPr>
          <p:cNvPr id="584"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3"/>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4"/>
              </a:rPr>
              <a:t>Sébastien Galéa</a:t>
            </a:r>
          </a:p>
        </p:txBody>
      </p:sp>
      <p:pic>
        <p:nvPicPr>
          <p:cNvPr id="585" name="logo.jpg" descr="logo.jpg">
            <a:hlinkClick r:id="rId3"/>
          </p:cNvPr>
          <p:cNvPicPr>
            <a:picLocks noChangeAspect="1"/>
          </p:cNvPicPr>
          <p:nvPr/>
        </p:nvPicPr>
        <p:blipFill>
          <a:blip r:embed="rId5"/>
          <a:stretch>
            <a:fillRect/>
          </a:stretch>
        </p:blipFill>
        <p:spPr>
          <a:xfrm>
            <a:off x="11174718" y="9283644"/>
            <a:ext cx="385344" cy="287553"/>
          </a:xfrm>
          <a:prstGeom prst="rect">
            <a:avLst/>
          </a:prstGeom>
          <a:ln w="25400"/>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9" name="Homme"/>
          <p:cNvSpPr/>
          <p:nvPr/>
        </p:nvSpPr>
        <p:spPr>
          <a:xfrm>
            <a:off x="8498975" y="6970842"/>
            <a:ext cx="366109" cy="945168"/>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590" name="Femme"/>
          <p:cNvSpPr/>
          <p:nvPr/>
        </p:nvSpPr>
        <p:spPr>
          <a:xfrm>
            <a:off x="7702992" y="6999494"/>
            <a:ext cx="366109" cy="916516"/>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591" name="Homme"/>
          <p:cNvSpPr/>
          <p:nvPr/>
        </p:nvSpPr>
        <p:spPr>
          <a:xfrm>
            <a:off x="10090939" y="6970842"/>
            <a:ext cx="366110" cy="945168"/>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592" name="Femme"/>
          <p:cNvSpPr/>
          <p:nvPr/>
        </p:nvSpPr>
        <p:spPr>
          <a:xfrm>
            <a:off x="9294957" y="6999494"/>
            <a:ext cx="366109" cy="916516"/>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593" name="Homme"/>
          <p:cNvSpPr/>
          <p:nvPr/>
        </p:nvSpPr>
        <p:spPr>
          <a:xfrm>
            <a:off x="10090939" y="8164642"/>
            <a:ext cx="366110" cy="945168"/>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594" name="Femme"/>
          <p:cNvSpPr/>
          <p:nvPr/>
        </p:nvSpPr>
        <p:spPr>
          <a:xfrm>
            <a:off x="9294957" y="8193294"/>
            <a:ext cx="366109" cy="916516"/>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595" name="Homme"/>
          <p:cNvSpPr/>
          <p:nvPr/>
        </p:nvSpPr>
        <p:spPr>
          <a:xfrm>
            <a:off x="8498975" y="8193294"/>
            <a:ext cx="366109" cy="945168"/>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596" name="Femme"/>
          <p:cNvSpPr/>
          <p:nvPr/>
        </p:nvSpPr>
        <p:spPr>
          <a:xfrm>
            <a:off x="7702992" y="8221946"/>
            <a:ext cx="366109" cy="916516"/>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597" name="Homme"/>
          <p:cNvSpPr/>
          <p:nvPr/>
        </p:nvSpPr>
        <p:spPr>
          <a:xfrm>
            <a:off x="2930025" y="6999494"/>
            <a:ext cx="366109" cy="945168"/>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4">
              <a:hueOff val="-461056"/>
              <a:satOff val="4338"/>
              <a:lumOff val="-10225"/>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598" name="Femme"/>
          <p:cNvSpPr/>
          <p:nvPr/>
        </p:nvSpPr>
        <p:spPr>
          <a:xfrm>
            <a:off x="2134042" y="7028146"/>
            <a:ext cx="366109" cy="916516"/>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chemeClr val="accent4">
              <a:hueOff val="-461056"/>
              <a:satOff val="4338"/>
              <a:lumOff val="-10225"/>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599" name="Homme"/>
          <p:cNvSpPr/>
          <p:nvPr/>
        </p:nvSpPr>
        <p:spPr>
          <a:xfrm>
            <a:off x="4521989" y="6999494"/>
            <a:ext cx="366110" cy="945168"/>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4">
              <a:hueOff val="-461056"/>
              <a:satOff val="4338"/>
              <a:lumOff val="-10225"/>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00" name="Femme"/>
          <p:cNvSpPr/>
          <p:nvPr/>
        </p:nvSpPr>
        <p:spPr>
          <a:xfrm>
            <a:off x="3726007" y="7028146"/>
            <a:ext cx="366109" cy="916516"/>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chemeClr val="accent4">
              <a:hueOff val="-461056"/>
              <a:satOff val="4338"/>
              <a:lumOff val="-10225"/>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01" name="Homme"/>
          <p:cNvSpPr/>
          <p:nvPr/>
        </p:nvSpPr>
        <p:spPr>
          <a:xfrm>
            <a:off x="4521989" y="8193294"/>
            <a:ext cx="366110" cy="945168"/>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4">
              <a:hueOff val="-461056"/>
              <a:satOff val="4338"/>
              <a:lumOff val="-10225"/>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02" name="Femme"/>
          <p:cNvSpPr/>
          <p:nvPr/>
        </p:nvSpPr>
        <p:spPr>
          <a:xfrm>
            <a:off x="3726007" y="8221946"/>
            <a:ext cx="366109" cy="916516"/>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chemeClr val="accent4">
              <a:hueOff val="-461056"/>
              <a:satOff val="4338"/>
              <a:lumOff val="-10225"/>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03" name="Homme"/>
          <p:cNvSpPr/>
          <p:nvPr/>
        </p:nvSpPr>
        <p:spPr>
          <a:xfrm>
            <a:off x="2930025" y="8221946"/>
            <a:ext cx="366109" cy="945168"/>
          </a:xfrm>
          <a:custGeom>
            <a:avLst/>
            <a:gdLst/>
            <a:ahLst/>
            <a:cxnLst>
              <a:cxn ang="0">
                <a:pos x="wd2" y="hd2"/>
              </a:cxn>
              <a:cxn ang="5400000">
                <a:pos x="wd2" y="hd2"/>
              </a:cxn>
              <a:cxn ang="10800000">
                <a:pos x="wd2" y="hd2"/>
              </a:cxn>
              <a:cxn ang="16200000">
                <a:pos x="wd2" y="hd2"/>
              </a:cxn>
            </a:cxnLst>
            <a:rect l="0" t="0" r="r" b="b"/>
            <a:pathLst>
              <a:path w="21470" h="21502" extrusionOk="0">
                <a:moveTo>
                  <a:pt x="10246" y="10"/>
                </a:moveTo>
                <a:cubicBezTo>
                  <a:pt x="9651" y="39"/>
                  <a:pt x="9052" y="142"/>
                  <a:pt x="8490" y="331"/>
                </a:cubicBezTo>
                <a:cubicBezTo>
                  <a:pt x="7409" y="697"/>
                  <a:pt x="7827" y="1471"/>
                  <a:pt x="7827" y="1471"/>
                </a:cubicBezTo>
                <a:cubicBezTo>
                  <a:pt x="7827" y="1471"/>
                  <a:pt x="7467" y="1472"/>
                  <a:pt x="7689" y="1837"/>
                </a:cubicBezTo>
                <a:cubicBezTo>
                  <a:pt x="7827" y="2069"/>
                  <a:pt x="7730" y="2122"/>
                  <a:pt x="8174" y="2197"/>
                </a:cubicBezTo>
                <a:cubicBezTo>
                  <a:pt x="8285" y="2477"/>
                  <a:pt x="8629" y="2493"/>
                  <a:pt x="8629" y="2983"/>
                </a:cubicBezTo>
                <a:cubicBezTo>
                  <a:pt x="8629" y="2988"/>
                  <a:pt x="8355" y="2978"/>
                  <a:pt x="8161" y="3134"/>
                </a:cubicBezTo>
                <a:cubicBezTo>
                  <a:pt x="8106" y="3177"/>
                  <a:pt x="8049" y="3322"/>
                  <a:pt x="7827" y="3359"/>
                </a:cubicBezTo>
                <a:cubicBezTo>
                  <a:pt x="6842" y="3542"/>
                  <a:pt x="4636" y="3731"/>
                  <a:pt x="4095" y="3941"/>
                </a:cubicBezTo>
                <a:cubicBezTo>
                  <a:pt x="3332" y="4237"/>
                  <a:pt x="185" y="6557"/>
                  <a:pt x="185" y="6783"/>
                </a:cubicBezTo>
                <a:cubicBezTo>
                  <a:pt x="185" y="7133"/>
                  <a:pt x="112" y="7369"/>
                  <a:pt x="306" y="7546"/>
                </a:cubicBezTo>
                <a:cubicBezTo>
                  <a:pt x="1138" y="8300"/>
                  <a:pt x="2140" y="9548"/>
                  <a:pt x="3388" y="10139"/>
                </a:cubicBezTo>
                <a:cubicBezTo>
                  <a:pt x="3555" y="10220"/>
                  <a:pt x="3874" y="10313"/>
                  <a:pt x="4290" y="10366"/>
                </a:cubicBezTo>
                <a:cubicBezTo>
                  <a:pt x="4706" y="10420"/>
                  <a:pt x="5414" y="10539"/>
                  <a:pt x="5400" y="10636"/>
                </a:cubicBezTo>
                <a:cubicBezTo>
                  <a:pt x="5261" y="11507"/>
                  <a:pt x="4984" y="13595"/>
                  <a:pt x="4775" y="14591"/>
                </a:cubicBezTo>
                <a:cubicBezTo>
                  <a:pt x="4637" y="15242"/>
                  <a:pt x="4526" y="15984"/>
                  <a:pt x="4429" y="16447"/>
                </a:cubicBezTo>
                <a:cubicBezTo>
                  <a:pt x="4262" y="17244"/>
                  <a:pt x="4221" y="18180"/>
                  <a:pt x="3666" y="19165"/>
                </a:cubicBezTo>
                <a:cubicBezTo>
                  <a:pt x="3416" y="19617"/>
                  <a:pt x="2972" y="20214"/>
                  <a:pt x="3250" y="20214"/>
                </a:cubicBezTo>
                <a:cubicBezTo>
                  <a:pt x="2833" y="20612"/>
                  <a:pt x="1236" y="20827"/>
                  <a:pt x="432" y="20913"/>
                </a:cubicBezTo>
                <a:cubicBezTo>
                  <a:pt x="154" y="20940"/>
                  <a:pt x="-25" y="21043"/>
                  <a:pt x="3" y="21156"/>
                </a:cubicBezTo>
                <a:lnTo>
                  <a:pt x="29" y="21225"/>
                </a:lnTo>
                <a:cubicBezTo>
                  <a:pt x="43" y="21311"/>
                  <a:pt x="324" y="21344"/>
                  <a:pt x="393" y="21344"/>
                </a:cubicBezTo>
                <a:cubicBezTo>
                  <a:pt x="837" y="21376"/>
                  <a:pt x="2207" y="21461"/>
                  <a:pt x="3206" y="21305"/>
                </a:cubicBezTo>
                <a:cubicBezTo>
                  <a:pt x="4371" y="21128"/>
                  <a:pt x="5857" y="21247"/>
                  <a:pt x="7008" y="21188"/>
                </a:cubicBezTo>
                <a:cubicBezTo>
                  <a:pt x="7355" y="21171"/>
                  <a:pt x="7398" y="20692"/>
                  <a:pt x="7259" y="20471"/>
                </a:cubicBezTo>
                <a:cubicBezTo>
                  <a:pt x="7218" y="20407"/>
                  <a:pt x="7134" y="20375"/>
                  <a:pt x="7134" y="20375"/>
                </a:cubicBezTo>
                <a:lnTo>
                  <a:pt x="7190" y="20412"/>
                </a:lnTo>
                <a:cubicBezTo>
                  <a:pt x="7773" y="20434"/>
                  <a:pt x="8367" y="17905"/>
                  <a:pt x="8742" y="15860"/>
                </a:cubicBezTo>
                <a:cubicBezTo>
                  <a:pt x="8908" y="14999"/>
                  <a:pt x="10033" y="13116"/>
                  <a:pt x="10394" y="12497"/>
                </a:cubicBezTo>
                <a:cubicBezTo>
                  <a:pt x="10421" y="12443"/>
                  <a:pt x="10630" y="12443"/>
                  <a:pt x="10658" y="12497"/>
                </a:cubicBezTo>
                <a:cubicBezTo>
                  <a:pt x="10880" y="12987"/>
                  <a:pt x="11168" y="14031"/>
                  <a:pt x="11473" y="14757"/>
                </a:cubicBezTo>
                <a:cubicBezTo>
                  <a:pt x="11542" y="14924"/>
                  <a:pt x="11753" y="15564"/>
                  <a:pt x="11781" y="15968"/>
                </a:cubicBezTo>
                <a:cubicBezTo>
                  <a:pt x="11892" y="17206"/>
                  <a:pt x="11572" y="19842"/>
                  <a:pt x="12002" y="20175"/>
                </a:cubicBezTo>
                <a:cubicBezTo>
                  <a:pt x="12002" y="20175"/>
                  <a:pt x="11906" y="20682"/>
                  <a:pt x="11490" y="21053"/>
                </a:cubicBezTo>
                <a:cubicBezTo>
                  <a:pt x="10908" y="21575"/>
                  <a:pt x="13763" y="21580"/>
                  <a:pt x="14568" y="21381"/>
                </a:cubicBezTo>
                <a:cubicBezTo>
                  <a:pt x="15608" y="21128"/>
                  <a:pt x="14986" y="20682"/>
                  <a:pt x="15028" y="20488"/>
                </a:cubicBezTo>
                <a:cubicBezTo>
                  <a:pt x="15125" y="20316"/>
                  <a:pt x="15333" y="20316"/>
                  <a:pt x="15444" y="19950"/>
                </a:cubicBezTo>
                <a:cubicBezTo>
                  <a:pt x="15763" y="18841"/>
                  <a:pt x="15485" y="17442"/>
                  <a:pt x="15513" y="16318"/>
                </a:cubicBezTo>
                <a:cubicBezTo>
                  <a:pt x="15527" y="15946"/>
                  <a:pt x="15886" y="15230"/>
                  <a:pt x="15886" y="14229"/>
                </a:cubicBezTo>
                <a:cubicBezTo>
                  <a:pt x="15886" y="13223"/>
                  <a:pt x="15888" y="12330"/>
                  <a:pt x="15721" y="11431"/>
                </a:cubicBezTo>
                <a:cubicBezTo>
                  <a:pt x="15610" y="10839"/>
                  <a:pt x="16110" y="10802"/>
                  <a:pt x="15652" y="10044"/>
                </a:cubicBezTo>
                <a:cubicBezTo>
                  <a:pt x="17247" y="10108"/>
                  <a:pt x="17453" y="10054"/>
                  <a:pt x="17967" y="9801"/>
                </a:cubicBezTo>
                <a:cubicBezTo>
                  <a:pt x="19312" y="9123"/>
                  <a:pt x="20798" y="7585"/>
                  <a:pt x="21062" y="7321"/>
                </a:cubicBezTo>
                <a:cubicBezTo>
                  <a:pt x="21575" y="7278"/>
                  <a:pt x="21546" y="6846"/>
                  <a:pt x="21296" y="6534"/>
                </a:cubicBezTo>
                <a:cubicBezTo>
                  <a:pt x="21226" y="6453"/>
                  <a:pt x="20909" y="6465"/>
                  <a:pt x="20854" y="6384"/>
                </a:cubicBezTo>
                <a:cubicBezTo>
                  <a:pt x="20424" y="5755"/>
                  <a:pt x="17691" y="4302"/>
                  <a:pt x="17247" y="3990"/>
                </a:cubicBezTo>
                <a:cubicBezTo>
                  <a:pt x="16859" y="3715"/>
                  <a:pt x="14264" y="3516"/>
                  <a:pt x="13376" y="3381"/>
                </a:cubicBezTo>
                <a:cubicBezTo>
                  <a:pt x="13237" y="3360"/>
                  <a:pt x="13085" y="3300"/>
                  <a:pt x="13029" y="3247"/>
                </a:cubicBezTo>
                <a:cubicBezTo>
                  <a:pt x="13001" y="3225"/>
                  <a:pt x="12988" y="3204"/>
                  <a:pt x="12960" y="3183"/>
                </a:cubicBezTo>
                <a:cubicBezTo>
                  <a:pt x="12724" y="2984"/>
                  <a:pt x="12392" y="2989"/>
                  <a:pt x="12392" y="2989"/>
                </a:cubicBezTo>
                <a:cubicBezTo>
                  <a:pt x="12350" y="2839"/>
                  <a:pt x="12319" y="2714"/>
                  <a:pt x="12444" y="2628"/>
                </a:cubicBezTo>
                <a:cubicBezTo>
                  <a:pt x="12610" y="2504"/>
                  <a:pt x="12750" y="2364"/>
                  <a:pt x="12847" y="2219"/>
                </a:cubicBezTo>
                <a:cubicBezTo>
                  <a:pt x="13041" y="2203"/>
                  <a:pt x="13196" y="2213"/>
                  <a:pt x="13376" y="1933"/>
                </a:cubicBezTo>
                <a:cubicBezTo>
                  <a:pt x="13445" y="1810"/>
                  <a:pt x="13748" y="1482"/>
                  <a:pt x="13276" y="1471"/>
                </a:cubicBezTo>
                <a:cubicBezTo>
                  <a:pt x="13373" y="1245"/>
                  <a:pt x="13679" y="444"/>
                  <a:pt x="12500" y="272"/>
                </a:cubicBezTo>
                <a:cubicBezTo>
                  <a:pt x="12154" y="223"/>
                  <a:pt x="12141" y="153"/>
                  <a:pt x="11989" y="126"/>
                </a:cubicBezTo>
                <a:cubicBezTo>
                  <a:pt x="11434" y="23"/>
                  <a:pt x="10841" y="-20"/>
                  <a:pt x="10246" y="10"/>
                </a:cubicBezTo>
                <a:close/>
                <a:moveTo>
                  <a:pt x="16042" y="6038"/>
                </a:moveTo>
                <a:cubicBezTo>
                  <a:pt x="16175" y="6060"/>
                  <a:pt x="16316" y="6123"/>
                  <a:pt x="16371" y="6147"/>
                </a:cubicBezTo>
                <a:cubicBezTo>
                  <a:pt x="17342" y="6567"/>
                  <a:pt x="18104" y="6825"/>
                  <a:pt x="18201" y="6955"/>
                </a:cubicBezTo>
                <a:cubicBezTo>
                  <a:pt x="18270" y="7186"/>
                  <a:pt x="18326" y="7449"/>
                  <a:pt x="18326" y="7449"/>
                </a:cubicBezTo>
                <a:cubicBezTo>
                  <a:pt x="18326" y="7449"/>
                  <a:pt x="17454" y="9005"/>
                  <a:pt x="17052" y="9124"/>
                </a:cubicBezTo>
                <a:cubicBezTo>
                  <a:pt x="16802" y="9205"/>
                  <a:pt x="15790" y="8946"/>
                  <a:pt x="15236" y="8972"/>
                </a:cubicBezTo>
                <a:cubicBezTo>
                  <a:pt x="15236" y="8703"/>
                  <a:pt x="15249" y="8450"/>
                  <a:pt x="15305" y="7950"/>
                </a:cubicBezTo>
                <a:cubicBezTo>
                  <a:pt x="15374" y="7347"/>
                  <a:pt x="15692" y="6443"/>
                  <a:pt x="15747" y="6174"/>
                </a:cubicBezTo>
                <a:cubicBezTo>
                  <a:pt x="15782" y="6034"/>
                  <a:pt x="15908" y="6016"/>
                  <a:pt x="16042" y="6038"/>
                </a:cubicBezTo>
                <a:close/>
                <a:moveTo>
                  <a:pt x="5001" y="6053"/>
                </a:moveTo>
                <a:cubicBezTo>
                  <a:pt x="5137" y="6043"/>
                  <a:pt x="5286" y="6074"/>
                  <a:pt x="5317" y="6131"/>
                </a:cubicBezTo>
                <a:cubicBezTo>
                  <a:pt x="5456" y="6389"/>
                  <a:pt x="5454" y="6740"/>
                  <a:pt x="5551" y="7133"/>
                </a:cubicBezTo>
                <a:cubicBezTo>
                  <a:pt x="5704" y="7752"/>
                  <a:pt x="5968" y="8369"/>
                  <a:pt x="5898" y="8735"/>
                </a:cubicBezTo>
                <a:cubicBezTo>
                  <a:pt x="5870" y="8918"/>
                  <a:pt x="5912" y="9091"/>
                  <a:pt x="5898" y="9107"/>
                </a:cubicBezTo>
                <a:cubicBezTo>
                  <a:pt x="5898" y="9107"/>
                  <a:pt x="5413" y="9295"/>
                  <a:pt x="5205" y="9322"/>
                </a:cubicBezTo>
                <a:cubicBezTo>
                  <a:pt x="4899" y="9355"/>
                  <a:pt x="4593" y="9462"/>
                  <a:pt x="4537" y="9430"/>
                </a:cubicBezTo>
                <a:cubicBezTo>
                  <a:pt x="4149" y="9150"/>
                  <a:pt x="3152" y="7622"/>
                  <a:pt x="3042" y="7385"/>
                </a:cubicBezTo>
                <a:cubicBezTo>
                  <a:pt x="3097" y="7251"/>
                  <a:pt x="3139" y="7062"/>
                  <a:pt x="3167" y="6965"/>
                </a:cubicBezTo>
                <a:cubicBezTo>
                  <a:pt x="3181" y="6922"/>
                  <a:pt x="3206" y="6884"/>
                  <a:pt x="3276" y="6852"/>
                </a:cubicBezTo>
                <a:cubicBezTo>
                  <a:pt x="3539" y="6701"/>
                  <a:pt x="4330" y="6260"/>
                  <a:pt x="4871" y="6077"/>
                </a:cubicBezTo>
                <a:cubicBezTo>
                  <a:pt x="4909" y="6063"/>
                  <a:pt x="4955" y="6057"/>
                  <a:pt x="5001" y="6053"/>
                </a:cubicBezTo>
                <a:close/>
              </a:path>
            </a:pathLst>
          </a:custGeom>
          <a:solidFill>
            <a:schemeClr val="accent4">
              <a:hueOff val="-461056"/>
              <a:satOff val="4338"/>
              <a:lumOff val="-10225"/>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04" name="Femme"/>
          <p:cNvSpPr/>
          <p:nvPr/>
        </p:nvSpPr>
        <p:spPr>
          <a:xfrm>
            <a:off x="2134042" y="8250597"/>
            <a:ext cx="366109" cy="916517"/>
          </a:xfrm>
          <a:custGeom>
            <a:avLst/>
            <a:gdLst/>
            <a:ahLst/>
            <a:cxnLst>
              <a:cxn ang="0">
                <a:pos x="wd2" y="hd2"/>
              </a:cxn>
              <a:cxn ang="5400000">
                <a:pos x="wd2" y="hd2"/>
              </a:cxn>
              <a:cxn ang="10800000">
                <a:pos x="wd2" y="hd2"/>
              </a:cxn>
              <a:cxn ang="16200000">
                <a:pos x="wd2" y="hd2"/>
              </a:cxn>
            </a:cxnLst>
            <a:rect l="0" t="0" r="r" b="b"/>
            <a:pathLst>
              <a:path w="21387" h="21451" extrusionOk="0">
                <a:moveTo>
                  <a:pt x="10767" y="3"/>
                </a:moveTo>
                <a:cubicBezTo>
                  <a:pt x="10163" y="-15"/>
                  <a:pt x="9173" y="50"/>
                  <a:pt x="8379" y="485"/>
                </a:cubicBezTo>
                <a:cubicBezTo>
                  <a:pt x="7869" y="770"/>
                  <a:pt x="7992" y="989"/>
                  <a:pt x="7147" y="1709"/>
                </a:cubicBezTo>
                <a:cubicBezTo>
                  <a:pt x="6047" y="2649"/>
                  <a:pt x="7909" y="2821"/>
                  <a:pt x="6636" y="3320"/>
                </a:cubicBezTo>
                <a:cubicBezTo>
                  <a:pt x="6113" y="3525"/>
                  <a:pt x="6502" y="3869"/>
                  <a:pt x="6502" y="3869"/>
                </a:cubicBezTo>
                <a:cubicBezTo>
                  <a:pt x="6394" y="3885"/>
                  <a:pt x="6207" y="3880"/>
                  <a:pt x="6099" y="3896"/>
                </a:cubicBezTo>
                <a:cubicBezTo>
                  <a:pt x="5550" y="3950"/>
                  <a:pt x="4864" y="4024"/>
                  <a:pt x="4314" y="4395"/>
                </a:cubicBezTo>
                <a:cubicBezTo>
                  <a:pt x="3537" y="4916"/>
                  <a:pt x="1662" y="6006"/>
                  <a:pt x="254" y="6893"/>
                </a:cubicBezTo>
                <a:cubicBezTo>
                  <a:pt x="241" y="6904"/>
                  <a:pt x="226" y="6914"/>
                  <a:pt x="212" y="6920"/>
                </a:cubicBezTo>
                <a:cubicBezTo>
                  <a:pt x="186" y="6941"/>
                  <a:pt x="160" y="6962"/>
                  <a:pt x="133" y="6978"/>
                </a:cubicBezTo>
                <a:cubicBezTo>
                  <a:pt x="-28" y="7113"/>
                  <a:pt x="-54" y="7253"/>
                  <a:pt x="120" y="7398"/>
                </a:cubicBezTo>
                <a:cubicBezTo>
                  <a:pt x="402" y="7629"/>
                  <a:pt x="494" y="7843"/>
                  <a:pt x="883" y="8241"/>
                </a:cubicBezTo>
                <a:cubicBezTo>
                  <a:pt x="1258" y="8633"/>
                  <a:pt x="2132" y="9064"/>
                  <a:pt x="2789" y="9483"/>
                </a:cubicBezTo>
                <a:cubicBezTo>
                  <a:pt x="2950" y="9591"/>
                  <a:pt x="2935" y="9681"/>
                  <a:pt x="3351" y="9923"/>
                </a:cubicBezTo>
                <a:cubicBezTo>
                  <a:pt x="3579" y="10057"/>
                  <a:pt x="3967" y="10040"/>
                  <a:pt x="3820" y="10040"/>
                </a:cubicBezTo>
                <a:cubicBezTo>
                  <a:pt x="4182" y="10051"/>
                  <a:pt x="4546" y="10004"/>
                  <a:pt x="4532" y="10025"/>
                </a:cubicBezTo>
                <a:cubicBezTo>
                  <a:pt x="4331" y="10627"/>
                  <a:pt x="4437" y="11347"/>
                  <a:pt x="4692" y="12094"/>
                </a:cubicBezTo>
                <a:cubicBezTo>
                  <a:pt x="4839" y="12561"/>
                  <a:pt x="6473" y="15069"/>
                  <a:pt x="6527" y="15493"/>
                </a:cubicBezTo>
                <a:cubicBezTo>
                  <a:pt x="6688" y="17357"/>
                  <a:pt x="7279" y="18781"/>
                  <a:pt x="7641" y="19603"/>
                </a:cubicBezTo>
                <a:cubicBezTo>
                  <a:pt x="7668" y="19651"/>
                  <a:pt x="7723" y="19673"/>
                  <a:pt x="7763" y="19673"/>
                </a:cubicBezTo>
                <a:cubicBezTo>
                  <a:pt x="7790" y="19673"/>
                  <a:pt x="7857" y="19684"/>
                  <a:pt x="7951" y="19700"/>
                </a:cubicBezTo>
                <a:cubicBezTo>
                  <a:pt x="7965" y="20098"/>
                  <a:pt x="8258" y="20001"/>
                  <a:pt x="7775" y="20313"/>
                </a:cubicBezTo>
                <a:cubicBezTo>
                  <a:pt x="7494" y="20495"/>
                  <a:pt x="6838" y="20688"/>
                  <a:pt x="6891" y="21026"/>
                </a:cubicBezTo>
                <a:cubicBezTo>
                  <a:pt x="6905" y="21150"/>
                  <a:pt x="6973" y="21215"/>
                  <a:pt x="7214" y="21307"/>
                </a:cubicBezTo>
                <a:cubicBezTo>
                  <a:pt x="7536" y="21419"/>
                  <a:pt x="8649" y="21585"/>
                  <a:pt x="9694" y="21268"/>
                </a:cubicBezTo>
                <a:cubicBezTo>
                  <a:pt x="10231" y="21107"/>
                  <a:pt x="9893" y="20801"/>
                  <a:pt x="10000" y="20672"/>
                </a:cubicBezTo>
                <a:cubicBezTo>
                  <a:pt x="10148" y="20511"/>
                  <a:pt x="10348" y="20420"/>
                  <a:pt x="10214" y="20027"/>
                </a:cubicBezTo>
                <a:cubicBezTo>
                  <a:pt x="10187" y="19947"/>
                  <a:pt x="10096" y="19803"/>
                  <a:pt x="10042" y="19690"/>
                </a:cubicBezTo>
                <a:cubicBezTo>
                  <a:pt x="10176" y="19669"/>
                  <a:pt x="10281" y="19642"/>
                  <a:pt x="10281" y="19609"/>
                </a:cubicBezTo>
                <a:cubicBezTo>
                  <a:pt x="10294" y="19174"/>
                  <a:pt x="10309" y="18942"/>
                  <a:pt x="10268" y="18287"/>
                </a:cubicBezTo>
                <a:cubicBezTo>
                  <a:pt x="10228" y="17798"/>
                  <a:pt x="10243" y="17454"/>
                  <a:pt x="10176" y="16944"/>
                </a:cubicBezTo>
                <a:cubicBezTo>
                  <a:pt x="10109" y="16390"/>
                  <a:pt x="10015" y="16449"/>
                  <a:pt x="9908" y="15896"/>
                </a:cubicBezTo>
                <a:cubicBezTo>
                  <a:pt x="9868" y="15660"/>
                  <a:pt x="9825" y="15434"/>
                  <a:pt x="9879" y="15193"/>
                </a:cubicBezTo>
                <a:cubicBezTo>
                  <a:pt x="9892" y="15101"/>
                  <a:pt x="9987" y="14456"/>
                  <a:pt x="10000" y="14365"/>
                </a:cubicBezTo>
                <a:cubicBezTo>
                  <a:pt x="10027" y="13312"/>
                  <a:pt x="10097" y="12899"/>
                  <a:pt x="10231" y="11852"/>
                </a:cubicBezTo>
                <a:cubicBezTo>
                  <a:pt x="10257" y="11766"/>
                  <a:pt x="10376" y="11717"/>
                  <a:pt x="10469" y="11803"/>
                </a:cubicBezTo>
                <a:cubicBezTo>
                  <a:pt x="11207" y="12464"/>
                  <a:pt x="11555" y="12812"/>
                  <a:pt x="12145" y="13452"/>
                </a:cubicBezTo>
                <a:cubicBezTo>
                  <a:pt x="12615" y="13962"/>
                  <a:pt x="13770" y="15290"/>
                  <a:pt x="13851" y="15532"/>
                </a:cubicBezTo>
                <a:cubicBezTo>
                  <a:pt x="13985" y="15978"/>
                  <a:pt x="14184" y="16417"/>
                  <a:pt x="14345" y="16965"/>
                </a:cubicBezTo>
                <a:cubicBezTo>
                  <a:pt x="14640" y="17948"/>
                  <a:pt x="15661" y="19270"/>
                  <a:pt x="15795" y="19517"/>
                </a:cubicBezTo>
                <a:cubicBezTo>
                  <a:pt x="15822" y="19565"/>
                  <a:pt x="15834" y="19592"/>
                  <a:pt x="15874" y="19630"/>
                </a:cubicBezTo>
                <a:cubicBezTo>
                  <a:pt x="15888" y="19640"/>
                  <a:pt x="16007" y="19658"/>
                  <a:pt x="16168" y="19663"/>
                </a:cubicBezTo>
                <a:cubicBezTo>
                  <a:pt x="16221" y="19851"/>
                  <a:pt x="16234" y="20173"/>
                  <a:pt x="15912" y="20420"/>
                </a:cubicBezTo>
                <a:cubicBezTo>
                  <a:pt x="15631" y="20641"/>
                  <a:pt x="16113" y="20946"/>
                  <a:pt x="16113" y="20946"/>
                </a:cubicBezTo>
                <a:cubicBezTo>
                  <a:pt x="16408" y="21042"/>
                  <a:pt x="16743" y="21091"/>
                  <a:pt x="17186" y="21080"/>
                </a:cubicBezTo>
                <a:cubicBezTo>
                  <a:pt x="17615" y="21075"/>
                  <a:pt x="17884" y="21161"/>
                  <a:pt x="17978" y="21187"/>
                </a:cubicBezTo>
                <a:cubicBezTo>
                  <a:pt x="18031" y="21204"/>
                  <a:pt x="18057" y="21209"/>
                  <a:pt x="18057" y="21209"/>
                </a:cubicBezTo>
                <a:cubicBezTo>
                  <a:pt x="18057" y="21209"/>
                  <a:pt x="19373" y="21440"/>
                  <a:pt x="20848" y="21344"/>
                </a:cubicBezTo>
                <a:cubicBezTo>
                  <a:pt x="21478" y="21317"/>
                  <a:pt x="21546" y="21161"/>
                  <a:pt x="21104" y="20946"/>
                </a:cubicBezTo>
                <a:cubicBezTo>
                  <a:pt x="20447" y="20618"/>
                  <a:pt x="19682" y="20571"/>
                  <a:pt x="19361" y="20367"/>
                </a:cubicBezTo>
                <a:cubicBezTo>
                  <a:pt x="18771" y="19991"/>
                  <a:pt x="18409" y="19910"/>
                  <a:pt x="18288" y="19620"/>
                </a:cubicBezTo>
                <a:cubicBezTo>
                  <a:pt x="18449" y="19598"/>
                  <a:pt x="18543" y="19583"/>
                  <a:pt x="18543" y="19583"/>
                </a:cubicBezTo>
                <a:cubicBezTo>
                  <a:pt x="18543" y="19583"/>
                  <a:pt x="18461" y="19087"/>
                  <a:pt x="18368" y="18765"/>
                </a:cubicBezTo>
                <a:cubicBezTo>
                  <a:pt x="18126" y="17922"/>
                  <a:pt x="18046" y="17332"/>
                  <a:pt x="17965" y="16870"/>
                </a:cubicBezTo>
                <a:cubicBezTo>
                  <a:pt x="17831" y="16053"/>
                  <a:pt x="17360" y="15671"/>
                  <a:pt x="17253" y="15402"/>
                </a:cubicBezTo>
                <a:cubicBezTo>
                  <a:pt x="16851" y="14452"/>
                  <a:pt x="16690" y="14372"/>
                  <a:pt x="16449" y="13378"/>
                </a:cubicBezTo>
                <a:cubicBezTo>
                  <a:pt x="16408" y="13195"/>
                  <a:pt x="16221" y="11911"/>
                  <a:pt x="15912" y="11159"/>
                </a:cubicBezTo>
                <a:cubicBezTo>
                  <a:pt x="15738" y="10734"/>
                  <a:pt x="15405" y="10370"/>
                  <a:pt x="15137" y="9967"/>
                </a:cubicBezTo>
                <a:cubicBezTo>
                  <a:pt x="15218" y="10096"/>
                  <a:pt x="15269" y="9913"/>
                  <a:pt x="15564" y="9886"/>
                </a:cubicBezTo>
                <a:cubicBezTo>
                  <a:pt x="16208" y="9832"/>
                  <a:pt x="16476" y="9686"/>
                  <a:pt x="16838" y="9498"/>
                </a:cubicBezTo>
                <a:cubicBezTo>
                  <a:pt x="17723" y="9020"/>
                  <a:pt x="20312" y="7812"/>
                  <a:pt x="20714" y="7469"/>
                </a:cubicBezTo>
                <a:cubicBezTo>
                  <a:pt x="20888" y="7318"/>
                  <a:pt x="21195" y="7000"/>
                  <a:pt x="21208" y="6839"/>
                </a:cubicBezTo>
                <a:cubicBezTo>
                  <a:pt x="21222" y="6646"/>
                  <a:pt x="20727" y="6421"/>
                  <a:pt x="20580" y="6292"/>
                </a:cubicBezTo>
                <a:cubicBezTo>
                  <a:pt x="20379" y="6120"/>
                  <a:pt x="19881" y="5825"/>
                  <a:pt x="19599" y="5669"/>
                </a:cubicBezTo>
                <a:cubicBezTo>
                  <a:pt x="18889" y="5277"/>
                  <a:pt x="18528" y="5179"/>
                  <a:pt x="17496" y="4690"/>
                </a:cubicBezTo>
                <a:cubicBezTo>
                  <a:pt x="17335" y="4615"/>
                  <a:pt x="16586" y="4008"/>
                  <a:pt x="15862" y="3884"/>
                </a:cubicBezTo>
                <a:cubicBezTo>
                  <a:pt x="15192" y="3766"/>
                  <a:pt x="13968" y="3767"/>
                  <a:pt x="13968" y="3767"/>
                </a:cubicBezTo>
                <a:cubicBezTo>
                  <a:pt x="14116" y="3536"/>
                  <a:pt x="13620" y="3418"/>
                  <a:pt x="13620" y="3149"/>
                </a:cubicBezTo>
                <a:cubicBezTo>
                  <a:pt x="13620" y="2607"/>
                  <a:pt x="15057" y="2853"/>
                  <a:pt x="13729" y="1365"/>
                </a:cubicBezTo>
                <a:cubicBezTo>
                  <a:pt x="13595" y="1220"/>
                  <a:pt x="13324" y="554"/>
                  <a:pt x="12426" y="334"/>
                </a:cubicBezTo>
                <a:cubicBezTo>
                  <a:pt x="12305" y="302"/>
                  <a:pt x="12051" y="279"/>
                  <a:pt x="11957" y="236"/>
                </a:cubicBezTo>
                <a:cubicBezTo>
                  <a:pt x="11796" y="172"/>
                  <a:pt x="11555" y="87"/>
                  <a:pt x="11219" y="38"/>
                </a:cubicBezTo>
                <a:cubicBezTo>
                  <a:pt x="11126" y="25"/>
                  <a:pt x="10968" y="9"/>
                  <a:pt x="10767" y="3"/>
                </a:cubicBezTo>
                <a:close/>
                <a:moveTo>
                  <a:pt x="15514" y="5645"/>
                </a:moveTo>
                <a:cubicBezTo>
                  <a:pt x="15647" y="5640"/>
                  <a:pt x="15796" y="5665"/>
                  <a:pt x="15967" y="5723"/>
                </a:cubicBezTo>
                <a:cubicBezTo>
                  <a:pt x="16731" y="5981"/>
                  <a:pt x="18812" y="6904"/>
                  <a:pt x="18812" y="7022"/>
                </a:cubicBezTo>
                <a:cubicBezTo>
                  <a:pt x="18812" y="7113"/>
                  <a:pt x="18490" y="7365"/>
                  <a:pt x="17806" y="7838"/>
                </a:cubicBezTo>
                <a:cubicBezTo>
                  <a:pt x="17350" y="8155"/>
                  <a:pt x="16894" y="8365"/>
                  <a:pt x="16264" y="8763"/>
                </a:cubicBezTo>
                <a:cubicBezTo>
                  <a:pt x="16224" y="8790"/>
                  <a:pt x="15967" y="8972"/>
                  <a:pt x="15686" y="8961"/>
                </a:cubicBezTo>
                <a:cubicBezTo>
                  <a:pt x="15686" y="8961"/>
                  <a:pt x="15299" y="8919"/>
                  <a:pt x="14923" y="8817"/>
                </a:cubicBezTo>
                <a:cubicBezTo>
                  <a:pt x="14575" y="8720"/>
                  <a:pt x="14186" y="8736"/>
                  <a:pt x="14186" y="8758"/>
                </a:cubicBezTo>
                <a:cubicBezTo>
                  <a:pt x="14186" y="8763"/>
                  <a:pt x="13824" y="8521"/>
                  <a:pt x="13851" y="8021"/>
                </a:cubicBezTo>
                <a:cubicBezTo>
                  <a:pt x="13891" y="7054"/>
                  <a:pt x="14277" y="6722"/>
                  <a:pt x="14559" y="6340"/>
                </a:cubicBezTo>
                <a:cubicBezTo>
                  <a:pt x="14861" y="5938"/>
                  <a:pt x="15116" y="5661"/>
                  <a:pt x="15514" y="5645"/>
                </a:cubicBezTo>
                <a:close/>
                <a:moveTo>
                  <a:pt x="5395" y="5887"/>
                </a:moveTo>
                <a:cubicBezTo>
                  <a:pt x="5545" y="5876"/>
                  <a:pt x="5689" y="5902"/>
                  <a:pt x="5722" y="6028"/>
                </a:cubicBezTo>
                <a:cubicBezTo>
                  <a:pt x="5749" y="6120"/>
                  <a:pt x="5832" y="6280"/>
                  <a:pt x="5886" y="6414"/>
                </a:cubicBezTo>
                <a:cubicBezTo>
                  <a:pt x="6060" y="6844"/>
                  <a:pt x="6366" y="6931"/>
                  <a:pt x="6393" y="7210"/>
                </a:cubicBezTo>
                <a:cubicBezTo>
                  <a:pt x="6527" y="8430"/>
                  <a:pt x="5806" y="8382"/>
                  <a:pt x="5404" y="8919"/>
                </a:cubicBezTo>
                <a:cubicBezTo>
                  <a:pt x="5337" y="8903"/>
                  <a:pt x="4707" y="8988"/>
                  <a:pt x="4130" y="9095"/>
                </a:cubicBezTo>
                <a:cubicBezTo>
                  <a:pt x="3419" y="8778"/>
                  <a:pt x="3068" y="7651"/>
                  <a:pt x="2559" y="7281"/>
                </a:cubicBezTo>
                <a:cubicBezTo>
                  <a:pt x="2291" y="7082"/>
                  <a:pt x="3164" y="6834"/>
                  <a:pt x="3807" y="6544"/>
                </a:cubicBezTo>
                <a:cubicBezTo>
                  <a:pt x="4304" y="6323"/>
                  <a:pt x="4516" y="6228"/>
                  <a:pt x="5052" y="5964"/>
                </a:cubicBezTo>
                <a:cubicBezTo>
                  <a:pt x="5092" y="5946"/>
                  <a:pt x="5246" y="5898"/>
                  <a:pt x="5395" y="5887"/>
                </a:cubicBezTo>
                <a:close/>
              </a:path>
            </a:pathLst>
          </a:custGeom>
          <a:solidFill>
            <a:schemeClr val="accent4">
              <a:hueOff val="-461056"/>
              <a:satOff val="4338"/>
              <a:lumOff val="-10225"/>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05" name="Experts"/>
          <p:cNvSpPr/>
          <p:nvPr/>
        </p:nvSpPr>
        <p:spPr>
          <a:xfrm>
            <a:off x="187411" y="3374424"/>
            <a:ext cx="1409155" cy="1270001"/>
          </a:xfrm>
          <a:prstGeom prst="ellipse">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rPr sz="1800"/>
              <a:t>Experts</a:t>
            </a:r>
          </a:p>
        </p:txBody>
      </p:sp>
      <p:sp>
        <p:nvSpPr>
          <p:cNvPr id="606" name="Equipe projet"/>
          <p:cNvSpPr/>
          <p:nvPr/>
        </p:nvSpPr>
        <p:spPr>
          <a:xfrm>
            <a:off x="4092115" y="2104424"/>
            <a:ext cx="1409156" cy="1270001"/>
          </a:xfrm>
          <a:prstGeom prst="ellipse">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rPr sz="2000"/>
              <a:t>Equipe projet</a:t>
            </a:r>
          </a:p>
        </p:txBody>
      </p:sp>
      <p:sp>
        <p:nvSpPr>
          <p:cNvPr id="607" name="Siège"/>
          <p:cNvSpPr/>
          <p:nvPr/>
        </p:nvSpPr>
        <p:spPr>
          <a:xfrm>
            <a:off x="6909937" y="1913858"/>
            <a:ext cx="1409155" cy="1270001"/>
          </a:xfrm>
          <a:prstGeom prst="ellipse">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Siège</a:t>
            </a:r>
          </a:p>
        </p:txBody>
      </p:sp>
      <p:sp>
        <p:nvSpPr>
          <p:cNvPr id="608" name="Bailleur"/>
          <p:cNvSpPr/>
          <p:nvPr/>
        </p:nvSpPr>
        <p:spPr>
          <a:xfrm>
            <a:off x="10090939" y="834424"/>
            <a:ext cx="1409156" cy="1270001"/>
          </a:xfrm>
          <a:prstGeom prst="ellipse">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rPr sz="2000"/>
              <a:t>Bailleur</a:t>
            </a:r>
          </a:p>
        </p:txBody>
      </p:sp>
      <p:sp>
        <p:nvSpPr>
          <p:cNvPr id="609" name="Ministère"/>
          <p:cNvSpPr/>
          <p:nvPr/>
        </p:nvSpPr>
        <p:spPr>
          <a:xfrm>
            <a:off x="5501270" y="4009424"/>
            <a:ext cx="1791345" cy="1270001"/>
          </a:xfrm>
          <a:prstGeom prst="ellipse">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rPr sz="2000"/>
              <a:t>Ministère</a:t>
            </a:r>
          </a:p>
        </p:txBody>
      </p:sp>
      <p:sp>
        <p:nvSpPr>
          <p:cNvPr id="610" name="Rectangle aux angles arrondis"/>
          <p:cNvSpPr/>
          <p:nvPr/>
        </p:nvSpPr>
        <p:spPr>
          <a:xfrm>
            <a:off x="1504862" y="6674661"/>
            <a:ext cx="3971008" cy="2654251"/>
          </a:xfrm>
          <a:prstGeom prst="roundRect">
            <a:avLst>
              <a:gd name="adj" fmla="val 15000"/>
            </a:avLst>
          </a:prstGeom>
          <a:solidFill>
            <a:srgbClr val="FFFFFF">
              <a:alpha val="12947"/>
            </a:srgbClr>
          </a:solidFill>
          <a:ln w="50800">
            <a:solidFill>
              <a:srgbClr val="000000">
                <a:alpha val="12947"/>
              </a:srgb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11" name="Rectangle aux angles arrondis"/>
          <p:cNvSpPr/>
          <p:nvPr/>
        </p:nvSpPr>
        <p:spPr>
          <a:xfrm>
            <a:off x="6935337" y="6674661"/>
            <a:ext cx="3971008" cy="2654251"/>
          </a:xfrm>
          <a:prstGeom prst="roundRect">
            <a:avLst>
              <a:gd name="adj" fmla="val 15000"/>
            </a:avLst>
          </a:prstGeom>
          <a:solidFill>
            <a:srgbClr val="FFFFFF">
              <a:alpha val="12947"/>
            </a:srgbClr>
          </a:solidFill>
          <a:ln w="50800">
            <a:solidFill>
              <a:srgbClr val="000000">
                <a:alpha val="12947"/>
              </a:srgb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12" name="Agents"/>
          <p:cNvSpPr txBox="1"/>
          <p:nvPr/>
        </p:nvSpPr>
        <p:spPr>
          <a:xfrm>
            <a:off x="3571894" y="9354312"/>
            <a:ext cx="909321" cy="3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b="0"/>
            </a:lvl1pPr>
          </a:lstStyle>
          <a:p>
            <a:r>
              <a:t>Agents</a:t>
            </a:r>
          </a:p>
        </p:txBody>
      </p:sp>
      <p:sp>
        <p:nvSpPr>
          <p:cNvPr id="613" name="Agents"/>
          <p:cNvSpPr txBox="1"/>
          <p:nvPr/>
        </p:nvSpPr>
        <p:spPr>
          <a:xfrm>
            <a:off x="9368832" y="9354312"/>
            <a:ext cx="909321" cy="39928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000" b="0"/>
            </a:lvl1pPr>
          </a:lstStyle>
          <a:p>
            <a:r>
              <a:t>Agents</a:t>
            </a:r>
          </a:p>
        </p:txBody>
      </p:sp>
      <p:sp>
        <p:nvSpPr>
          <p:cNvPr id="614" name="Comité de pilotage"/>
          <p:cNvSpPr/>
          <p:nvPr/>
        </p:nvSpPr>
        <p:spPr>
          <a:xfrm>
            <a:off x="10024077" y="2898174"/>
            <a:ext cx="1815336" cy="1482453"/>
          </a:xfrm>
          <a:prstGeom prst="ellipse">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rPr sz="2000"/>
              <a:t>Comité de pilotage</a:t>
            </a:r>
          </a:p>
        </p:txBody>
      </p:sp>
      <p:sp>
        <p:nvSpPr>
          <p:cNvPr id="615" name="Ligne"/>
          <p:cNvSpPr/>
          <p:nvPr/>
        </p:nvSpPr>
        <p:spPr>
          <a:xfrm flipH="1" flipV="1">
            <a:off x="1336562" y="4649483"/>
            <a:ext cx="1145629" cy="1981819"/>
          </a:xfrm>
          <a:prstGeom prst="line">
            <a:avLst/>
          </a:prstGeom>
          <a:ln w="508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16" name="Ligne"/>
          <p:cNvSpPr/>
          <p:nvPr/>
        </p:nvSpPr>
        <p:spPr>
          <a:xfrm flipH="1" flipV="1">
            <a:off x="1479462" y="4457432"/>
            <a:ext cx="5479300" cy="2372011"/>
          </a:xfrm>
          <a:prstGeom prst="line">
            <a:avLst/>
          </a:prstGeom>
          <a:ln w="508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17" name="Ligne"/>
          <p:cNvSpPr/>
          <p:nvPr/>
        </p:nvSpPr>
        <p:spPr>
          <a:xfrm flipV="1">
            <a:off x="1596565" y="3015829"/>
            <a:ext cx="2425832" cy="730252"/>
          </a:xfrm>
          <a:prstGeom prst="line">
            <a:avLst/>
          </a:prstGeom>
          <a:ln w="50800">
            <a:solidFill>
              <a:schemeClr val="accent5">
                <a:lumOff val="-29866"/>
              </a:schemeClr>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18" name="Ligne"/>
          <p:cNvSpPr/>
          <p:nvPr/>
        </p:nvSpPr>
        <p:spPr>
          <a:xfrm>
            <a:off x="5515913" y="2739424"/>
            <a:ext cx="1394025" cy="1"/>
          </a:xfrm>
          <a:prstGeom prst="line">
            <a:avLst/>
          </a:prstGeom>
          <a:ln w="50800">
            <a:solidFill>
              <a:schemeClr val="accent5">
                <a:lumOff val="-29866"/>
              </a:schemeClr>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19" name="Ligne"/>
          <p:cNvSpPr/>
          <p:nvPr/>
        </p:nvSpPr>
        <p:spPr>
          <a:xfrm flipV="1">
            <a:off x="8385954" y="1674769"/>
            <a:ext cx="1704986" cy="838128"/>
          </a:xfrm>
          <a:prstGeom prst="line">
            <a:avLst/>
          </a:prstGeom>
          <a:ln w="50800">
            <a:solidFill>
              <a:schemeClr val="accent5">
                <a:lumOff val="-29866"/>
              </a:schemeClr>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20" name="Ligne"/>
          <p:cNvSpPr/>
          <p:nvPr/>
        </p:nvSpPr>
        <p:spPr>
          <a:xfrm>
            <a:off x="5514068" y="3079343"/>
            <a:ext cx="4380380" cy="494616"/>
          </a:xfrm>
          <a:prstGeom prst="line">
            <a:avLst/>
          </a:prstGeom>
          <a:ln w="50800">
            <a:solidFill>
              <a:schemeClr val="accent5">
                <a:lumOff val="-29866"/>
              </a:schemeClr>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21" name="Ligne"/>
          <p:cNvSpPr/>
          <p:nvPr/>
        </p:nvSpPr>
        <p:spPr>
          <a:xfrm flipH="1">
            <a:off x="5515913" y="1163061"/>
            <a:ext cx="4575027" cy="1111986"/>
          </a:xfrm>
          <a:prstGeom prst="line">
            <a:avLst/>
          </a:prstGeom>
          <a:ln w="101600">
            <a:solidFill>
              <a:schemeClr val="accent2">
                <a:hueOff val="167855"/>
                <a:satOff val="17755"/>
                <a:lumOff val="-16671"/>
              </a:schemeClr>
            </a:solidFill>
            <a:miter lim="400000"/>
            <a:head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22" name="Ligne"/>
          <p:cNvSpPr/>
          <p:nvPr/>
        </p:nvSpPr>
        <p:spPr>
          <a:xfrm flipV="1">
            <a:off x="4901788" y="5279424"/>
            <a:ext cx="1219293" cy="1384616"/>
          </a:xfrm>
          <a:prstGeom prst="line">
            <a:avLst/>
          </a:prstGeom>
          <a:ln w="50800">
            <a:solidFill>
              <a:schemeClr val="accent5">
                <a:lumOff val="-29866"/>
              </a:schemeClr>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23" name="Ligne"/>
          <p:cNvSpPr/>
          <p:nvPr/>
        </p:nvSpPr>
        <p:spPr>
          <a:xfrm flipH="1" flipV="1">
            <a:off x="6909937" y="5267055"/>
            <a:ext cx="1036753" cy="1409717"/>
          </a:xfrm>
          <a:prstGeom prst="line">
            <a:avLst/>
          </a:prstGeom>
          <a:ln w="50800">
            <a:solidFill>
              <a:schemeClr val="accent5">
                <a:lumOff val="-29866"/>
              </a:schemeClr>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24" name="Ligne"/>
          <p:cNvSpPr/>
          <p:nvPr/>
        </p:nvSpPr>
        <p:spPr>
          <a:xfrm>
            <a:off x="1364320" y="4862444"/>
            <a:ext cx="881242" cy="1829377"/>
          </a:xfrm>
          <a:prstGeom prst="line">
            <a:avLst/>
          </a:prstGeom>
          <a:ln w="63500">
            <a:solidFill>
              <a:schemeClr val="accent4">
                <a:hueOff val="-1081314"/>
                <a:satOff val="4338"/>
                <a:lumOff val="-8931"/>
              </a:schemeClr>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25" name="Ligne"/>
          <p:cNvSpPr/>
          <p:nvPr/>
        </p:nvSpPr>
        <p:spPr>
          <a:xfrm>
            <a:off x="1588342" y="4201695"/>
            <a:ext cx="5720230" cy="2478961"/>
          </a:xfrm>
          <a:prstGeom prst="line">
            <a:avLst/>
          </a:prstGeom>
          <a:ln w="63500">
            <a:solidFill>
              <a:schemeClr val="accent4">
                <a:hueOff val="-1081314"/>
                <a:satOff val="4338"/>
                <a:lumOff val="-8931"/>
              </a:schemeClr>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26" name="1. APP"/>
          <p:cNvSpPr/>
          <p:nvPr/>
        </p:nvSpPr>
        <p:spPr>
          <a:xfrm>
            <a:off x="11839412" y="-1"/>
            <a:ext cx="1165389" cy="520315"/>
          </a:xfrm>
          <a:prstGeom prst="rect">
            <a:avLst/>
          </a:prstGeom>
          <a:solidFill>
            <a:srgbClr val="78ACFF"/>
          </a:solidFill>
          <a:ln w="12700">
            <a:miter lim="400000"/>
          </a:ln>
          <a:effectLst>
            <a:outerShdw blurRad="50800" dist="254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000" b="0">
                <a:solidFill>
                  <a:srgbClr val="FFFFFF"/>
                </a:solidFill>
                <a:latin typeface="Helvetica Neue Light"/>
                <a:ea typeface="Helvetica Neue Light"/>
                <a:cs typeface="Helvetica Neue Light"/>
                <a:sym typeface="Helvetica Neue Light"/>
              </a:defRPr>
            </a:pPr>
            <a:r>
              <a:rPr sz="2700"/>
              <a:t>1</a:t>
            </a:r>
            <a:r>
              <a:rPr sz="3000"/>
              <a:t>. </a:t>
            </a:r>
            <a:r>
              <a:rPr sz="2300"/>
              <a:t>APP</a:t>
            </a:r>
          </a:p>
        </p:txBody>
      </p:sp>
      <p:sp>
        <p:nvSpPr>
          <p:cNvPr id="627" name="M&amp;E"/>
          <p:cNvSpPr/>
          <p:nvPr/>
        </p:nvSpPr>
        <p:spPr>
          <a:xfrm>
            <a:off x="12080774" y="686733"/>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sp>
        <p:nvSpPr>
          <p:cNvPr id="628" name="Comité SE du comité de pilotage"/>
          <p:cNvSpPr/>
          <p:nvPr/>
        </p:nvSpPr>
        <p:spPr>
          <a:xfrm>
            <a:off x="10544056" y="4067637"/>
            <a:ext cx="1083329" cy="945168"/>
          </a:xfrm>
          <a:prstGeom prst="ellipse">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000" b="0">
                <a:solidFill>
                  <a:srgbClr val="FFFFFF"/>
                </a:solidFill>
                <a:latin typeface="+mn-lt"/>
                <a:ea typeface="+mn-ea"/>
                <a:cs typeface="+mn-cs"/>
                <a:sym typeface="Helvetica Neue Medium"/>
              </a:defRPr>
            </a:lvl1pPr>
          </a:lstStyle>
          <a:p>
            <a:r>
              <a:t>Comité SE du comité de pilotage</a:t>
            </a:r>
          </a:p>
        </p:txBody>
      </p:sp>
      <p:sp>
        <p:nvSpPr>
          <p:cNvPr id="629" name="www.eval.fr…"/>
          <p:cNvSpPr txBox="1"/>
          <p:nvPr/>
        </p:nvSpPr>
        <p:spPr>
          <a:xfrm>
            <a:off x="11681306" y="927542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3"/>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4"/>
              </a:rPr>
              <a:t>Sébastien Galéa</a:t>
            </a:r>
          </a:p>
        </p:txBody>
      </p:sp>
      <p:pic>
        <p:nvPicPr>
          <p:cNvPr id="630" name="logo.jpg" descr="logo.jpg">
            <a:hlinkClick r:id="rId3"/>
          </p:cNvPr>
          <p:cNvPicPr>
            <a:picLocks noChangeAspect="1"/>
          </p:cNvPicPr>
          <p:nvPr/>
        </p:nvPicPr>
        <p:blipFill>
          <a:blip r:embed="rId5"/>
          <a:stretch>
            <a:fillRect/>
          </a:stretch>
        </p:blipFill>
        <p:spPr>
          <a:xfrm>
            <a:off x="11295940" y="9370614"/>
            <a:ext cx="385344" cy="287553"/>
          </a:xfrm>
          <a:prstGeom prst="rect">
            <a:avLst/>
          </a:prstGeom>
          <a:ln w="25400"/>
        </p:spPr>
      </p:pic>
      <p:sp>
        <p:nvSpPr>
          <p:cNvPr id="631" name="Ligne"/>
          <p:cNvSpPr/>
          <p:nvPr/>
        </p:nvSpPr>
        <p:spPr>
          <a:xfrm flipV="1">
            <a:off x="7306305" y="3809543"/>
            <a:ext cx="2711876" cy="856276"/>
          </a:xfrm>
          <a:prstGeom prst="line">
            <a:avLst/>
          </a:prstGeom>
          <a:ln w="50800">
            <a:solidFill>
              <a:schemeClr val="accent5">
                <a:lumOff val="-29866"/>
              </a:schemeClr>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32" name="Ligne"/>
          <p:cNvSpPr/>
          <p:nvPr/>
        </p:nvSpPr>
        <p:spPr>
          <a:xfrm flipV="1">
            <a:off x="8738826" y="4876800"/>
            <a:ext cx="1869807" cy="1787205"/>
          </a:xfrm>
          <a:prstGeom prst="line">
            <a:avLst/>
          </a:prstGeom>
          <a:ln w="76200">
            <a:solidFill>
              <a:schemeClr val="accent3"/>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33" name="Ligne"/>
          <p:cNvSpPr/>
          <p:nvPr/>
        </p:nvSpPr>
        <p:spPr>
          <a:xfrm flipV="1">
            <a:off x="1798326" y="3358108"/>
            <a:ext cx="2425832" cy="730252"/>
          </a:xfrm>
          <a:prstGeom prst="line">
            <a:avLst/>
          </a:prstGeom>
          <a:ln w="88900">
            <a:solidFill>
              <a:schemeClr val="accent4"/>
            </a:solidFill>
            <a:custDash>
              <a:ds d="200000" sp="200000"/>
            </a:custDash>
            <a:miter lim="400000"/>
            <a:headEnd type="triangle"/>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34" name="Ligne"/>
          <p:cNvSpPr/>
          <p:nvPr/>
        </p:nvSpPr>
        <p:spPr>
          <a:xfrm>
            <a:off x="4888098" y="3415122"/>
            <a:ext cx="909321" cy="616225"/>
          </a:xfrm>
          <a:prstGeom prst="line">
            <a:avLst/>
          </a:prstGeom>
          <a:ln w="88900">
            <a:solidFill>
              <a:schemeClr val="accent4"/>
            </a:solidFill>
            <a:custDash>
              <a:ds d="200000" sp="200000"/>
            </a:custDash>
            <a:miter lim="400000"/>
            <a:headEnd type="triangle"/>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35" name="Ligne"/>
          <p:cNvSpPr/>
          <p:nvPr/>
        </p:nvSpPr>
        <p:spPr>
          <a:xfrm>
            <a:off x="5342758" y="3249996"/>
            <a:ext cx="4191574" cy="518676"/>
          </a:xfrm>
          <a:prstGeom prst="line">
            <a:avLst/>
          </a:prstGeom>
          <a:ln w="88900">
            <a:solidFill>
              <a:schemeClr val="accent4"/>
            </a:solidFill>
            <a:custDash>
              <a:ds d="200000" sp="200000"/>
            </a:custDash>
            <a:miter lim="400000"/>
            <a:headEnd type="triangle"/>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36" name="Ligne"/>
          <p:cNvSpPr/>
          <p:nvPr/>
        </p:nvSpPr>
        <p:spPr>
          <a:xfrm flipV="1">
            <a:off x="3694838" y="3481904"/>
            <a:ext cx="980822" cy="3061802"/>
          </a:xfrm>
          <a:prstGeom prst="line">
            <a:avLst/>
          </a:prstGeom>
          <a:ln w="88900">
            <a:solidFill>
              <a:schemeClr val="accent4"/>
            </a:solidFill>
            <a:custDash>
              <a:ds d="200000" sp="200000"/>
            </a:custDash>
            <a:miter lim="400000"/>
            <a:headEnd type="triangle"/>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37" name="Ligne"/>
          <p:cNvSpPr/>
          <p:nvPr/>
        </p:nvSpPr>
        <p:spPr>
          <a:xfrm flipH="1" flipV="1">
            <a:off x="7257861" y="4971316"/>
            <a:ext cx="1079132" cy="1625715"/>
          </a:xfrm>
          <a:prstGeom prst="line">
            <a:avLst/>
          </a:prstGeom>
          <a:ln w="88900">
            <a:solidFill>
              <a:schemeClr val="accent4"/>
            </a:solidFill>
            <a:custDash>
              <a:ds d="200000" sp="200000"/>
            </a:custDash>
            <a:miter lim="400000"/>
            <a:headEnd type="triangle"/>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38" name="Ligne"/>
          <p:cNvSpPr/>
          <p:nvPr/>
        </p:nvSpPr>
        <p:spPr>
          <a:xfrm flipH="1" flipV="1">
            <a:off x="1638202" y="4172563"/>
            <a:ext cx="3701040" cy="492291"/>
          </a:xfrm>
          <a:prstGeom prst="line">
            <a:avLst/>
          </a:prstGeom>
          <a:ln w="508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 name="Ligne"/>
          <p:cNvSpPr/>
          <p:nvPr/>
        </p:nvSpPr>
        <p:spPr>
          <a:xfrm>
            <a:off x="1466850" y="2616200"/>
            <a:ext cx="1840191" cy="0"/>
          </a:xfrm>
          <a:prstGeom prst="line">
            <a:avLst/>
          </a:prstGeom>
          <a:ln w="50800">
            <a:solidFill>
              <a:srgbClr val="000000"/>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43" name="Questionnaire de fin de session"/>
          <p:cNvSpPr txBox="1"/>
          <p:nvPr/>
        </p:nvSpPr>
        <p:spPr>
          <a:xfrm>
            <a:off x="3661816" y="2385670"/>
            <a:ext cx="4207155"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b="0">
                <a:latin typeface="Helvetica Neue Light"/>
                <a:ea typeface="Helvetica Neue Light"/>
                <a:cs typeface="Helvetica Neue Light"/>
                <a:sym typeface="Helvetica Neue Light"/>
              </a:defRPr>
            </a:lvl1pPr>
          </a:lstStyle>
          <a:p>
            <a:r>
              <a:t>Questionnaire de fin de session</a:t>
            </a:r>
          </a:p>
        </p:txBody>
      </p:sp>
      <p:sp>
        <p:nvSpPr>
          <p:cNvPr id="644" name="Ligne"/>
          <p:cNvSpPr/>
          <p:nvPr/>
        </p:nvSpPr>
        <p:spPr>
          <a:xfrm>
            <a:off x="1466850" y="3410558"/>
            <a:ext cx="1840191" cy="1"/>
          </a:xfrm>
          <a:prstGeom prst="line">
            <a:avLst/>
          </a:prstGeom>
          <a:ln w="50800">
            <a:solidFill>
              <a:schemeClr val="accent5">
                <a:lumOff val="-29866"/>
              </a:schemeClr>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45" name="Reporting"/>
          <p:cNvSpPr txBox="1"/>
          <p:nvPr/>
        </p:nvSpPr>
        <p:spPr>
          <a:xfrm>
            <a:off x="3661816" y="3180028"/>
            <a:ext cx="1395985"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b="0">
                <a:latin typeface="Helvetica Neue Light"/>
                <a:ea typeface="Helvetica Neue Light"/>
                <a:cs typeface="Helvetica Neue Light"/>
                <a:sym typeface="Helvetica Neue Light"/>
              </a:defRPr>
            </a:lvl1pPr>
          </a:lstStyle>
          <a:p>
            <a:r>
              <a:t>Reporting</a:t>
            </a:r>
          </a:p>
        </p:txBody>
      </p:sp>
      <p:sp>
        <p:nvSpPr>
          <p:cNvPr id="646" name="Ligne"/>
          <p:cNvSpPr/>
          <p:nvPr/>
        </p:nvSpPr>
        <p:spPr>
          <a:xfrm>
            <a:off x="1466850" y="4296356"/>
            <a:ext cx="1991719" cy="1"/>
          </a:xfrm>
          <a:prstGeom prst="line">
            <a:avLst/>
          </a:prstGeom>
          <a:ln w="101600">
            <a:solidFill>
              <a:schemeClr val="accent2">
                <a:hueOff val="167855"/>
                <a:satOff val="17755"/>
                <a:lumOff val="-16671"/>
              </a:schemeClr>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47" name="Evaluation externe à mi-parcours et finale"/>
          <p:cNvSpPr txBox="1"/>
          <p:nvPr/>
        </p:nvSpPr>
        <p:spPr>
          <a:xfrm>
            <a:off x="3661816" y="4065827"/>
            <a:ext cx="5681168" cy="461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b="0">
                <a:latin typeface="Helvetica Neue Light"/>
                <a:ea typeface="Helvetica Neue Light"/>
                <a:cs typeface="Helvetica Neue Light"/>
                <a:sym typeface="Helvetica Neue Light"/>
              </a:defRPr>
            </a:lvl1pPr>
          </a:lstStyle>
          <a:p>
            <a:r>
              <a:t>Evaluation externe à mi-parcours et finale  </a:t>
            </a:r>
          </a:p>
        </p:txBody>
      </p:sp>
      <p:sp>
        <p:nvSpPr>
          <p:cNvPr id="648" name="Ligne"/>
          <p:cNvSpPr/>
          <p:nvPr/>
        </p:nvSpPr>
        <p:spPr>
          <a:xfrm>
            <a:off x="1466850" y="5006340"/>
            <a:ext cx="1991719" cy="1"/>
          </a:xfrm>
          <a:prstGeom prst="line">
            <a:avLst/>
          </a:prstGeom>
          <a:ln w="63500">
            <a:solidFill>
              <a:schemeClr val="accent4">
                <a:hueOff val="-1081314"/>
                <a:satOff val="4338"/>
                <a:lumOff val="-8931"/>
              </a:schemeClr>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49" name="Renforcement de capacités en suivi évaluation"/>
          <p:cNvSpPr txBox="1"/>
          <p:nvPr/>
        </p:nvSpPr>
        <p:spPr>
          <a:xfrm>
            <a:off x="3661816" y="4775810"/>
            <a:ext cx="6178297"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b="0">
                <a:latin typeface="Helvetica Neue Light"/>
                <a:ea typeface="Helvetica Neue Light"/>
                <a:cs typeface="Helvetica Neue Light"/>
                <a:sym typeface="Helvetica Neue Light"/>
              </a:defRPr>
            </a:lvl1pPr>
          </a:lstStyle>
          <a:p>
            <a:r>
              <a:t>Renforcement de capacités en suivi évaluation</a:t>
            </a:r>
          </a:p>
        </p:txBody>
      </p:sp>
      <p:sp>
        <p:nvSpPr>
          <p:cNvPr id="650" name="1. APP"/>
          <p:cNvSpPr/>
          <p:nvPr/>
        </p:nvSpPr>
        <p:spPr>
          <a:xfrm>
            <a:off x="11839412" y="-1"/>
            <a:ext cx="1165389" cy="520315"/>
          </a:xfrm>
          <a:prstGeom prst="rect">
            <a:avLst/>
          </a:prstGeom>
          <a:solidFill>
            <a:srgbClr val="78ACFF"/>
          </a:solidFill>
          <a:ln w="12700">
            <a:miter lim="400000"/>
          </a:ln>
          <a:effectLst>
            <a:outerShdw blurRad="50800" dist="254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000" b="0">
                <a:solidFill>
                  <a:srgbClr val="FFFFFF"/>
                </a:solidFill>
                <a:latin typeface="Helvetica Neue Light"/>
                <a:ea typeface="Helvetica Neue Light"/>
                <a:cs typeface="Helvetica Neue Light"/>
                <a:sym typeface="Helvetica Neue Light"/>
              </a:defRPr>
            </a:pPr>
            <a:r>
              <a:rPr sz="2700"/>
              <a:t>1</a:t>
            </a:r>
            <a:r>
              <a:rPr sz="3000"/>
              <a:t>. </a:t>
            </a:r>
            <a:r>
              <a:rPr sz="2300"/>
              <a:t>APP</a:t>
            </a:r>
          </a:p>
        </p:txBody>
      </p:sp>
      <p:sp>
        <p:nvSpPr>
          <p:cNvPr id="651" name="Légende"/>
          <p:cNvSpPr txBox="1"/>
          <p:nvPr/>
        </p:nvSpPr>
        <p:spPr>
          <a:xfrm>
            <a:off x="1466849" y="673104"/>
            <a:ext cx="1373125"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Légende</a:t>
            </a:r>
          </a:p>
        </p:txBody>
      </p:sp>
      <p:sp>
        <p:nvSpPr>
          <p:cNvPr id="652" name="M&amp;E"/>
          <p:cNvSpPr/>
          <p:nvPr/>
        </p:nvSpPr>
        <p:spPr>
          <a:xfrm>
            <a:off x="12080774" y="686733"/>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sp>
        <p:nvSpPr>
          <p:cNvPr id="653"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2"/>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3"/>
              </a:rPr>
              <a:t>Sébastien Galéa</a:t>
            </a:r>
          </a:p>
        </p:txBody>
      </p:sp>
      <p:pic>
        <p:nvPicPr>
          <p:cNvPr id="654" name="logo.jpg" descr="logo.jpg">
            <a:hlinkClick r:id="rId2"/>
          </p:cNvPr>
          <p:cNvPicPr>
            <a:picLocks noChangeAspect="1"/>
          </p:cNvPicPr>
          <p:nvPr/>
        </p:nvPicPr>
        <p:blipFill>
          <a:blip r:embed="rId4"/>
          <a:stretch>
            <a:fillRect/>
          </a:stretch>
        </p:blipFill>
        <p:spPr>
          <a:xfrm>
            <a:off x="11174718" y="9283644"/>
            <a:ext cx="385344" cy="287553"/>
          </a:xfrm>
          <a:prstGeom prst="rect">
            <a:avLst/>
          </a:prstGeom>
          <a:ln w="25400"/>
        </p:spPr>
      </p:pic>
      <p:sp>
        <p:nvSpPr>
          <p:cNvPr id="655" name="Ligne"/>
          <p:cNvSpPr/>
          <p:nvPr/>
        </p:nvSpPr>
        <p:spPr>
          <a:xfrm>
            <a:off x="1437234" y="6015711"/>
            <a:ext cx="1991719" cy="1"/>
          </a:xfrm>
          <a:prstGeom prst="line">
            <a:avLst/>
          </a:prstGeom>
          <a:ln w="76200">
            <a:solidFill>
              <a:schemeClr val="accent3"/>
            </a:solidFill>
            <a:miter lim="400000"/>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56" name="Focus groupes"/>
          <p:cNvSpPr txBox="1"/>
          <p:nvPr/>
        </p:nvSpPr>
        <p:spPr>
          <a:xfrm>
            <a:off x="3661816" y="5745983"/>
            <a:ext cx="2073555"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b="0">
                <a:latin typeface="Helvetica Neue Light"/>
                <a:ea typeface="Helvetica Neue Light"/>
                <a:cs typeface="Helvetica Neue Light"/>
                <a:sym typeface="Helvetica Neue Light"/>
              </a:defRPr>
            </a:lvl1pPr>
          </a:lstStyle>
          <a:p>
            <a:r>
              <a:t>Focus groupes</a:t>
            </a:r>
          </a:p>
        </p:txBody>
      </p:sp>
      <p:sp>
        <p:nvSpPr>
          <p:cNvPr id="657" name="Ligne"/>
          <p:cNvSpPr/>
          <p:nvPr/>
        </p:nvSpPr>
        <p:spPr>
          <a:xfrm flipH="1">
            <a:off x="1437234" y="6902426"/>
            <a:ext cx="2021335" cy="1"/>
          </a:xfrm>
          <a:prstGeom prst="line">
            <a:avLst/>
          </a:prstGeom>
          <a:ln w="88900">
            <a:solidFill>
              <a:schemeClr val="accent4"/>
            </a:solidFill>
            <a:custDash>
              <a:ds d="200000" sp="200000"/>
            </a:custDash>
            <a:miter lim="400000"/>
            <a:headEnd type="triangle"/>
            <a:tailEnd type="triangle"/>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658" name="Séminaire trimestriel HQSE/réunions d’apprentissage"/>
          <p:cNvSpPr txBox="1"/>
          <p:nvPr/>
        </p:nvSpPr>
        <p:spPr>
          <a:xfrm>
            <a:off x="3691839" y="6616627"/>
            <a:ext cx="7137502"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lgn="l">
              <a:defRPr b="0">
                <a:latin typeface="Helvetica Neue Light"/>
                <a:ea typeface="Helvetica Neue Light"/>
                <a:cs typeface="Helvetica Neue Light"/>
                <a:sym typeface="Helvetica Neue Light"/>
              </a:defRPr>
            </a:lvl1pPr>
          </a:lstStyle>
          <a:p>
            <a:r>
              <a:t>Séminaire trimestriel HQSE/réunions d’apprentissage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0" name="identifier les aspects négatifs d’une situation existante…"/>
          <p:cNvSpPr txBox="1">
            <a:spLocks noGrp="1"/>
          </p:cNvSpPr>
          <p:nvPr>
            <p:ph type="body" sz="half" idx="1"/>
          </p:nvPr>
        </p:nvSpPr>
        <p:spPr>
          <a:xfrm>
            <a:off x="571500" y="2324100"/>
            <a:ext cx="7533657" cy="6628906"/>
          </a:xfrm>
          <a:prstGeom prst="rect">
            <a:avLst/>
          </a:prstGeom>
        </p:spPr>
        <p:txBody>
          <a:bodyPr/>
          <a:lstStyle/>
          <a:p>
            <a:pPr>
              <a:defRPr>
                <a:solidFill>
                  <a:srgbClr val="000000"/>
                </a:solidFill>
                <a:uFill>
                  <a:solidFill>
                    <a:srgbClr val="000000"/>
                  </a:solidFill>
                </a:uFill>
              </a:defRPr>
            </a:pPr>
            <a:r>
              <a:rPr>
                <a:latin typeface="Helvetica Neue Light"/>
                <a:ea typeface="Helvetica Neue Light"/>
                <a:cs typeface="Helvetica Neue Light"/>
                <a:sym typeface="Helvetica Neue Light"/>
              </a:rPr>
              <a:t>identifier les aspects négatifs d’une situation existante</a:t>
            </a:r>
          </a:p>
          <a:p>
            <a:pPr>
              <a:defRPr>
                <a:solidFill>
                  <a:srgbClr val="000000"/>
                </a:solidFill>
                <a:uFill>
                  <a:solidFill>
                    <a:srgbClr val="000000"/>
                  </a:solidFill>
                </a:uFill>
              </a:defRPr>
            </a:pPr>
            <a:r>
              <a:rPr>
                <a:latin typeface="Helvetica Neue Light"/>
                <a:ea typeface="Helvetica Neue Light"/>
                <a:cs typeface="Helvetica Neue Light"/>
                <a:sym typeface="Helvetica Neue Light"/>
              </a:rPr>
              <a:t>analyser les relations de cause à effets entre les problèmes</a:t>
            </a:r>
          </a:p>
          <a:p>
            <a:pPr>
              <a:defRPr>
                <a:solidFill>
                  <a:srgbClr val="000000"/>
                </a:solidFill>
                <a:uFill>
                  <a:solidFill>
                    <a:srgbClr val="000000"/>
                  </a:solidFill>
                </a:uFill>
              </a:defRPr>
            </a:pPr>
            <a:r>
              <a:rPr>
                <a:latin typeface="Helvetica Neue Light"/>
                <a:ea typeface="Helvetica Neue Light"/>
                <a:cs typeface="Helvetica Neue Light"/>
                <a:sym typeface="Helvetica Neue Light"/>
              </a:rPr>
              <a:t>Questions directrices : quelle est la cause ? quels sont les effets ?</a:t>
            </a:r>
            <a:r>
              <a:t> </a:t>
            </a:r>
          </a:p>
          <a:p>
            <a:pPr>
              <a:defRPr>
                <a:solidFill>
                  <a:srgbClr val="000000"/>
                </a:solidFill>
                <a:uFill>
                  <a:solidFill>
                    <a:srgbClr val="000000"/>
                  </a:solidFill>
                </a:uFill>
              </a:defRPr>
            </a:pPr>
            <a:r>
              <a:rPr>
                <a:latin typeface="Helvetica Neue Light"/>
                <a:ea typeface="Helvetica Neue Light"/>
                <a:cs typeface="Helvetica Neue Light"/>
                <a:sym typeface="Helvetica Neue Light"/>
              </a:rPr>
              <a:t>pour chaque cause existe-t-il une cause plus profonde ? Quelle est la conséquence plus lointaine de chaque effet ?</a:t>
            </a:r>
          </a:p>
        </p:txBody>
      </p:sp>
      <p:sp>
        <p:nvSpPr>
          <p:cNvPr id="661" name="2. Analyse des problèmes"/>
          <p:cNvSpPr txBox="1">
            <a:spLocks noGrp="1"/>
          </p:cNvSpPr>
          <p:nvPr>
            <p:ph type="title"/>
          </p:nvPr>
        </p:nvSpPr>
        <p:spPr>
          <a:prstGeom prst="rect">
            <a:avLst/>
          </a:prstGeom>
        </p:spPr>
        <p:txBody>
          <a:bodyPr/>
          <a:lstStyle/>
          <a:p>
            <a:r>
              <a:t>2. Analyse des problèmes </a:t>
            </a:r>
          </a:p>
        </p:txBody>
      </p:sp>
      <p:sp>
        <p:nvSpPr>
          <p:cNvPr id="662" name="Numéro de diapositive"/>
          <p:cNvSpPr txBox="1">
            <a:spLocks noGrp="1"/>
          </p:cNvSpPr>
          <p:nvPr>
            <p:ph type="sldNum" sz="quarter" idx="2"/>
          </p:nvPr>
        </p:nvSpPr>
        <p:spPr>
          <a:xfrm>
            <a:off x="12678664" y="9465920"/>
            <a:ext cx="283769"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
        <p:nvSpPr>
          <p:cNvPr id="663" name="Rectangle"/>
          <p:cNvSpPr/>
          <p:nvPr/>
        </p:nvSpPr>
        <p:spPr>
          <a:xfrm>
            <a:off x="7397250" y="8482115"/>
            <a:ext cx="2766670" cy="470891"/>
          </a:xfrm>
          <a:prstGeom prst="rect">
            <a:avLst/>
          </a:prstGeom>
          <a:solidFill>
            <a:srgbClr val="FFFFFF"/>
          </a:solidFill>
          <a:ln w="12700">
            <a:miter lim="400000"/>
          </a:ln>
        </p:spPr>
        <p:txBody>
          <a:bodyPr lIns="50800" tIns="50800" rIns="50800" bIns="50800" anchor="ctr"/>
          <a:lstStyle/>
          <a:p>
            <a:pPr>
              <a:defRPr sz="3600" b="0">
                <a:latin typeface="Helvetica Neue Light"/>
                <a:ea typeface="Helvetica Neue Light"/>
                <a:cs typeface="Helvetica Neue Light"/>
                <a:sym typeface="Helvetica Neue Light"/>
              </a:defRPr>
            </a:pPr>
            <a:endParaRPr/>
          </a:p>
        </p:txBody>
      </p:sp>
      <p:pic>
        <p:nvPicPr>
          <p:cNvPr id="664" name="Capture d’écran 2019-11-15 à 12.50.24.png" descr="Capture d’écran 2019-11-15 à 12.50.24.png"/>
          <p:cNvPicPr>
            <a:picLocks noChangeAspect="1"/>
          </p:cNvPicPr>
          <p:nvPr/>
        </p:nvPicPr>
        <p:blipFill>
          <a:blip r:embed="rId3"/>
          <a:stretch>
            <a:fillRect/>
          </a:stretch>
        </p:blipFill>
        <p:spPr>
          <a:xfrm>
            <a:off x="11234726" y="770427"/>
            <a:ext cx="1443938" cy="1913546"/>
          </a:xfrm>
          <a:prstGeom prst="rect">
            <a:avLst/>
          </a:prstGeom>
          <a:ln w="12700">
            <a:miter lim="400000"/>
          </a:ln>
        </p:spPr>
      </p:pic>
      <p:sp>
        <p:nvSpPr>
          <p:cNvPr id="665" name="2. Arbre à problèmes"/>
          <p:cNvSpPr/>
          <p:nvPr/>
        </p:nvSpPr>
        <p:spPr>
          <a:xfrm>
            <a:off x="9315074" y="-1"/>
            <a:ext cx="3689726" cy="520315"/>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200" b="0">
                <a:solidFill>
                  <a:srgbClr val="FFFFFF"/>
                </a:solidFill>
                <a:latin typeface="Helvetica Neue Light"/>
                <a:ea typeface="Helvetica Neue Light"/>
                <a:cs typeface="Helvetica Neue Light"/>
                <a:sym typeface="Helvetica Neue Light"/>
              </a:defRPr>
            </a:pPr>
            <a:r>
              <a:rPr sz="2700"/>
              <a:t>2</a:t>
            </a:r>
            <a:r>
              <a:rPr sz="3000"/>
              <a:t>. </a:t>
            </a:r>
            <a:r>
              <a:rPr sz="2700"/>
              <a:t>Arbre à problèmes</a:t>
            </a:r>
          </a:p>
        </p:txBody>
      </p:sp>
      <p:sp>
        <p:nvSpPr>
          <p:cNvPr id="666"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4"/>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Sébastien Galéa</a:t>
            </a:r>
          </a:p>
        </p:txBody>
      </p:sp>
      <p:pic>
        <p:nvPicPr>
          <p:cNvPr id="667" name="logo.jpg" descr="logo.jpg">
            <a:hlinkClick r:id="rId4"/>
          </p:cNvPr>
          <p:cNvPicPr>
            <a:picLocks noChangeAspect="1"/>
          </p:cNvPicPr>
          <p:nvPr/>
        </p:nvPicPr>
        <p:blipFill>
          <a:blip r:embed="rId6"/>
          <a:stretch>
            <a:fillRect/>
          </a:stretch>
        </p:blipFill>
        <p:spPr>
          <a:xfrm>
            <a:off x="11174718" y="9283644"/>
            <a:ext cx="385344" cy="287553"/>
          </a:xfrm>
          <a:prstGeom prst="rect">
            <a:avLst/>
          </a:prstGeom>
          <a:ln w="25400"/>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 name="Numéro de diapositive"/>
          <p:cNvSpPr txBox="1">
            <a:spLocks noGrp="1"/>
          </p:cNvSpPr>
          <p:nvPr>
            <p:ph type="sldNum" sz="quarter" idx="4294967295"/>
          </p:nvPr>
        </p:nvSpPr>
        <p:spPr>
          <a:xfrm>
            <a:off x="6402882" y="9283700"/>
            <a:ext cx="199036"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200">
                <a:uFill>
                  <a:solidFill>
                    <a:srgbClr val="000000"/>
                  </a:solidFill>
                </a:uFill>
              </a:defRPr>
            </a:lvl1pPr>
          </a:lstStyle>
          <a:p>
            <a:fld id="{86CB4B4D-7CA3-9044-876B-883B54F8677D}" type="slidenum">
              <a:t>2</a:t>
            </a:fld>
            <a:endParaRPr/>
          </a:p>
        </p:txBody>
      </p:sp>
      <p:sp>
        <p:nvSpPr>
          <p:cNvPr id="255" name="Introduction : aux origines du cadre logique…"/>
          <p:cNvSpPr txBox="1"/>
          <p:nvPr/>
        </p:nvSpPr>
        <p:spPr>
          <a:xfrm>
            <a:off x="682400" y="1729691"/>
            <a:ext cx="11839034" cy="7065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lgn="l" defTabSz="914400">
              <a:defRPr b="0" u="sng">
                <a:latin typeface="Helvetica Neue Light"/>
                <a:ea typeface="Helvetica Neue Light"/>
                <a:cs typeface="Helvetica Neue Light"/>
                <a:sym typeface="Helvetica Neue Light"/>
              </a:defRPr>
            </a:pPr>
            <a:endParaRPr/>
          </a:p>
          <a:p>
            <a:pPr algn="l" defTabSz="914400">
              <a:defRPr b="0" u="sng">
                <a:latin typeface="Helvetica Neue Light"/>
                <a:ea typeface="Helvetica Neue Light"/>
                <a:cs typeface="Helvetica Neue Light"/>
                <a:sym typeface="Helvetica Neue Light"/>
              </a:defRPr>
            </a:pPr>
            <a:endParaRPr/>
          </a:p>
          <a:p>
            <a:pPr algn="l" defTabSz="914400">
              <a:defRPr b="0">
                <a:latin typeface="Helvetica Neue Light"/>
                <a:ea typeface="Helvetica Neue Light"/>
                <a:cs typeface="Helvetica Neue Light"/>
                <a:sym typeface="Helvetica Neue Light"/>
              </a:defRPr>
            </a:pPr>
            <a:r>
              <a:rPr u="sng"/>
              <a:t>Introduction : aux origines du cadre logique</a:t>
            </a:r>
          </a:p>
          <a:p>
            <a:pPr algn="l" defTabSz="914400">
              <a:defRPr b="0">
                <a:latin typeface="Helvetica Neue Light"/>
                <a:ea typeface="Helvetica Neue Light"/>
                <a:cs typeface="Helvetica Neue Light"/>
                <a:sym typeface="Helvetica Neue Light"/>
              </a:defRPr>
            </a:pPr>
            <a:endParaRPr u="sng"/>
          </a:p>
          <a:p>
            <a:pPr lvl="4" algn="l" defTabSz="914400">
              <a:defRPr b="0">
                <a:latin typeface="Helvetica Neue Bold Condensed"/>
                <a:ea typeface="Helvetica Neue Bold Condensed"/>
                <a:cs typeface="Helvetica Neue Bold Condensed"/>
                <a:sym typeface="Helvetica Neue Bold Condensed"/>
              </a:defRPr>
            </a:pPr>
            <a:r>
              <a:rPr u="sng"/>
              <a:t>Les 4 phases d’analyse</a:t>
            </a:r>
          </a:p>
          <a:p>
            <a:pPr algn="l" defTabSz="914400">
              <a:defRPr b="0">
                <a:latin typeface="Helvetica Neue Light"/>
                <a:ea typeface="Helvetica Neue Light"/>
                <a:cs typeface="Helvetica Neue Light"/>
                <a:sym typeface="Helvetica Neue Light"/>
              </a:defRPr>
            </a:pPr>
            <a:r>
              <a:rPr u="sng"/>
              <a:t>1. L’analyse des parties prenantes</a:t>
            </a:r>
          </a:p>
          <a:p>
            <a:pPr algn="l" defTabSz="914400">
              <a:defRPr b="0">
                <a:latin typeface="Helvetica Neue Light"/>
                <a:ea typeface="Helvetica Neue Light"/>
                <a:cs typeface="Helvetica Neue Light"/>
                <a:sym typeface="Helvetica Neue Light"/>
              </a:defRPr>
            </a:pPr>
            <a:r>
              <a:rPr u="sng"/>
              <a:t>2. L’analyse des problèmes</a:t>
            </a:r>
          </a:p>
          <a:p>
            <a:pPr algn="l" defTabSz="914400">
              <a:defRPr b="0">
                <a:latin typeface="Helvetica Neue Light"/>
                <a:ea typeface="Helvetica Neue Light"/>
                <a:cs typeface="Helvetica Neue Light"/>
                <a:sym typeface="Helvetica Neue Light"/>
              </a:defRPr>
            </a:pPr>
            <a:r>
              <a:rPr u="sng"/>
              <a:t>3. L’analyse des solutions/objectifs</a:t>
            </a:r>
          </a:p>
          <a:p>
            <a:pPr algn="l" defTabSz="914400">
              <a:defRPr b="0">
                <a:latin typeface="Helvetica Neue Light"/>
                <a:ea typeface="Helvetica Neue Light"/>
                <a:cs typeface="Helvetica Neue Light"/>
                <a:sym typeface="Helvetica Neue Light"/>
              </a:defRPr>
            </a:pPr>
            <a:r>
              <a:rPr u="sng"/>
              <a:t>4. L’analyse des stratégies</a:t>
            </a:r>
          </a:p>
          <a:p>
            <a:pPr algn="l" defTabSz="914400">
              <a:defRPr b="0">
                <a:latin typeface="Times New Roman"/>
                <a:ea typeface="Times New Roman"/>
                <a:cs typeface="Times New Roman"/>
                <a:sym typeface="Times New Roman"/>
              </a:defRPr>
            </a:pPr>
            <a:endParaRPr u="sng"/>
          </a:p>
          <a:p>
            <a:pPr lvl="4" algn="l" defTabSz="914400">
              <a:defRPr b="0">
                <a:latin typeface="Helvetica Neue Bold Condensed"/>
                <a:ea typeface="Helvetica Neue Bold Condensed"/>
                <a:cs typeface="Helvetica Neue Bold Condensed"/>
                <a:sym typeface="Helvetica Neue Bold Condensed"/>
              </a:defRPr>
            </a:pPr>
            <a:r>
              <a:rPr u="sng"/>
              <a:t>La construction du cadre logique</a:t>
            </a:r>
          </a:p>
          <a:p>
            <a:pPr algn="l" defTabSz="914400">
              <a:defRPr b="0">
                <a:latin typeface="Helvetica Neue Light"/>
                <a:ea typeface="Helvetica Neue Light"/>
                <a:cs typeface="Helvetica Neue Light"/>
                <a:sym typeface="Helvetica Neue Light"/>
              </a:defRPr>
            </a:pPr>
            <a:r>
              <a:rPr u="sng"/>
              <a:t>1.La logique d’intervention</a:t>
            </a:r>
          </a:p>
          <a:p>
            <a:pPr algn="l" defTabSz="914400">
              <a:defRPr b="0">
                <a:latin typeface="Helvetica Neue Light"/>
                <a:ea typeface="Helvetica Neue Light"/>
                <a:cs typeface="Helvetica Neue Light"/>
                <a:sym typeface="Helvetica Neue Light"/>
              </a:defRPr>
            </a:pPr>
            <a:r>
              <a:rPr u="sng"/>
              <a:t>2. Les hypothèses</a:t>
            </a:r>
          </a:p>
          <a:p>
            <a:pPr algn="l" defTabSz="914400">
              <a:defRPr b="0">
                <a:latin typeface="Helvetica Neue Light"/>
                <a:ea typeface="Helvetica Neue Light"/>
                <a:cs typeface="Helvetica Neue Light"/>
                <a:sym typeface="Helvetica Neue Light"/>
              </a:defRPr>
            </a:pPr>
            <a:r>
              <a:rPr u="sng"/>
              <a:t>3. Indicateurs, cibles et seuils</a:t>
            </a:r>
          </a:p>
          <a:p>
            <a:pPr algn="l" defTabSz="914400">
              <a:defRPr b="0">
                <a:latin typeface="Helvetica Neue Light"/>
                <a:ea typeface="Helvetica Neue Light"/>
                <a:cs typeface="Helvetica Neue Light"/>
                <a:sym typeface="Helvetica Neue Light"/>
              </a:defRPr>
            </a:pPr>
            <a:r>
              <a:rPr u="sng"/>
              <a:t>4. Sources d’information </a:t>
            </a:r>
          </a:p>
          <a:p>
            <a:pPr algn="l" defTabSz="914400">
              <a:defRPr b="0">
                <a:latin typeface="Helvetica Neue Light"/>
                <a:ea typeface="Helvetica Neue Light"/>
                <a:cs typeface="Helvetica Neue Light"/>
                <a:sym typeface="Helvetica Neue Light"/>
              </a:defRPr>
            </a:pPr>
            <a:endParaRPr u="sng"/>
          </a:p>
          <a:p>
            <a:pPr lvl="4" algn="l" defTabSz="914400">
              <a:defRPr b="0">
                <a:latin typeface="Helvetica Neue Bold Condensed"/>
                <a:ea typeface="Helvetica Neue Bold Condensed"/>
                <a:cs typeface="Helvetica Neue Bold Condensed"/>
                <a:sym typeface="Helvetica Neue Bold Condensed"/>
              </a:defRPr>
            </a:pPr>
            <a:r>
              <a:rPr u="sng"/>
              <a:t>Les limites du cadre logique</a:t>
            </a:r>
          </a:p>
          <a:p>
            <a:pPr lvl="4" algn="l" defTabSz="914400">
              <a:defRPr b="0">
                <a:latin typeface="Helvetica Neue Bold Condensed"/>
                <a:ea typeface="Helvetica Neue Bold Condensed"/>
                <a:cs typeface="Helvetica Neue Bold Condensed"/>
                <a:sym typeface="Helvetica Neue Bold Condensed"/>
              </a:defRPr>
            </a:pPr>
            <a:r>
              <a:rPr u="sng"/>
              <a:t>Points de vigilance</a:t>
            </a:r>
          </a:p>
        </p:txBody>
      </p:sp>
      <p:sp>
        <p:nvSpPr>
          <p:cNvPr id="256" name="Sommaire"/>
          <p:cNvSpPr txBox="1"/>
          <p:nvPr/>
        </p:nvSpPr>
        <p:spPr>
          <a:xfrm>
            <a:off x="4962296" y="419610"/>
            <a:ext cx="2572208" cy="8211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defTabSz="914400">
              <a:defRPr sz="4800" b="0" u="sng">
                <a:solidFill>
                  <a:srgbClr val="275664"/>
                </a:solidFill>
                <a:latin typeface="Helvetica Neue Bold Condensed"/>
                <a:ea typeface="Helvetica Neue Bold Condensed"/>
                <a:cs typeface="Helvetica Neue Bold Condensed"/>
                <a:sym typeface="Helvetica Neue Bold Condensed"/>
              </a:defRPr>
            </a:lvl1pPr>
          </a:lstStyle>
          <a:p>
            <a:pPr>
              <a:defRPr u="none"/>
            </a:pPr>
            <a:r>
              <a:rPr u="sng"/>
              <a:t>Sommaire</a:t>
            </a:r>
          </a:p>
        </p:txBody>
      </p:sp>
      <p:sp>
        <p:nvSpPr>
          <p:cNvPr id="257"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2"/>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3"/>
              </a:rPr>
              <a:t>Sébastien Galéa</a:t>
            </a:r>
          </a:p>
        </p:txBody>
      </p:sp>
      <p:pic>
        <p:nvPicPr>
          <p:cNvPr id="258" name="logo.jpg" descr="logo.jpg">
            <a:hlinkClick r:id="rId2"/>
          </p:cNvPr>
          <p:cNvPicPr>
            <a:picLocks noChangeAspect="1"/>
          </p:cNvPicPr>
          <p:nvPr/>
        </p:nvPicPr>
        <p:blipFill>
          <a:blip r:embed="rId4"/>
          <a:stretch>
            <a:fillRect/>
          </a:stretch>
        </p:blipFill>
        <p:spPr>
          <a:xfrm>
            <a:off x="11174718" y="9283644"/>
            <a:ext cx="385344" cy="287553"/>
          </a:xfrm>
          <a:prstGeom prst="rect">
            <a:avLst/>
          </a:prstGeom>
          <a:ln w="25400"/>
        </p:spPr>
      </p:pic>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1" name="Capture d’écran 2012-10-25 à 13.48.53.png" descr="Capture d’écran 2012-10-25 à 13.48.53.png"/>
          <p:cNvPicPr>
            <a:picLocks noChangeAspect="1"/>
          </p:cNvPicPr>
          <p:nvPr/>
        </p:nvPicPr>
        <p:blipFill>
          <a:blip r:embed="rId2"/>
          <a:stretch>
            <a:fillRect/>
          </a:stretch>
        </p:blipFill>
        <p:spPr>
          <a:xfrm>
            <a:off x="2094652" y="731690"/>
            <a:ext cx="8815496" cy="8290220"/>
          </a:xfrm>
          <a:prstGeom prst="rect">
            <a:avLst/>
          </a:prstGeom>
          <a:ln w="25400"/>
        </p:spPr>
      </p:pic>
      <p:sp>
        <p:nvSpPr>
          <p:cNvPr id="672" name="Numéro de diapositive"/>
          <p:cNvSpPr txBox="1">
            <a:spLocks noGrp="1"/>
          </p:cNvSpPr>
          <p:nvPr>
            <p:ph type="sldNum" sz="quarter" idx="4294967295"/>
          </p:nvPr>
        </p:nvSpPr>
        <p:spPr>
          <a:xfrm>
            <a:off x="12678664" y="9465920"/>
            <a:ext cx="283769"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200">
                <a:uFill>
                  <a:solidFill>
                    <a:srgbClr val="000000"/>
                  </a:solidFill>
                </a:uFill>
              </a:defRPr>
            </a:lvl1pPr>
          </a:lstStyle>
          <a:p>
            <a:fld id="{86CB4B4D-7CA3-9044-876B-883B54F8677D}" type="slidenum">
              <a:t>20</a:t>
            </a:fld>
            <a:endParaRPr/>
          </a:p>
        </p:txBody>
      </p:sp>
      <p:sp>
        <p:nvSpPr>
          <p:cNvPr id="673" name="2. Arbre à problèmes"/>
          <p:cNvSpPr/>
          <p:nvPr/>
        </p:nvSpPr>
        <p:spPr>
          <a:xfrm>
            <a:off x="9936866" y="-1"/>
            <a:ext cx="3067934" cy="520315"/>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200" b="0">
                <a:solidFill>
                  <a:srgbClr val="FFFFFF"/>
                </a:solidFill>
                <a:latin typeface="+mn-lt"/>
                <a:ea typeface="+mn-ea"/>
                <a:cs typeface="+mn-cs"/>
                <a:sym typeface="Helvetica Neue Medium"/>
              </a:defRPr>
            </a:pPr>
            <a:r>
              <a:rPr sz="2700"/>
              <a:t>2</a:t>
            </a:r>
            <a:r>
              <a:rPr sz="3000"/>
              <a:t>. </a:t>
            </a:r>
            <a:r>
              <a:rPr sz="2300"/>
              <a:t>Arbre à problèmes</a:t>
            </a:r>
          </a:p>
        </p:txBody>
      </p:sp>
      <p:pic>
        <p:nvPicPr>
          <p:cNvPr id="674" name="Capture d’écran 2019-11-15 à 12.50.24.png" descr="Capture d’écran 2019-11-15 à 12.50.24.png"/>
          <p:cNvPicPr>
            <a:picLocks noChangeAspect="1"/>
          </p:cNvPicPr>
          <p:nvPr/>
        </p:nvPicPr>
        <p:blipFill>
          <a:blip r:embed="rId3"/>
          <a:stretch>
            <a:fillRect/>
          </a:stretch>
        </p:blipFill>
        <p:spPr>
          <a:xfrm>
            <a:off x="11234726" y="770427"/>
            <a:ext cx="1443938" cy="1913546"/>
          </a:xfrm>
          <a:prstGeom prst="rect">
            <a:avLst/>
          </a:prstGeom>
          <a:ln w="12700">
            <a:miter lim="400000"/>
          </a:ln>
        </p:spPr>
      </p:pic>
      <p:sp>
        <p:nvSpPr>
          <p:cNvPr id="675" name="2. Arbre à problèmes"/>
          <p:cNvSpPr/>
          <p:nvPr/>
        </p:nvSpPr>
        <p:spPr>
          <a:xfrm>
            <a:off x="9315074" y="-1"/>
            <a:ext cx="3689726" cy="520315"/>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200" b="0">
                <a:solidFill>
                  <a:srgbClr val="FFFFFF"/>
                </a:solidFill>
                <a:latin typeface="Helvetica Neue Light"/>
                <a:ea typeface="Helvetica Neue Light"/>
                <a:cs typeface="Helvetica Neue Light"/>
                <a:sym typeface="Helvetica Neue Light"/>
              </a:defRPr>
            </a:pPr>
            <a:r>
              <a:rPr sz="2700"/>
              <a:t>2</a:t>
            </a:r>
            <a:r>
              <a:rPr sz="3000"/>
              <a:t>. </a:t>
            </a:r>
            <a:r>
              <a:rPr sz="2700"/>
              <a:t>Arbre à problèmes</a:t>
            </a:r>
          </a:p>
        </p:txBody>
      </p:sp>
      <p:sp>
        <p:nvSpPr>
          <p:cNvPr id="676" name="www.eval.fr…"/>
          <p:cNvSpPr txBox="1"/>
          <p:nvPr/>
        </p:nvSpPr>
        <p:spPr>
          <a:xfrm>
            <a:off x="10806788" y="9226830"/>
            <a:ext cx="1744914" cy="47818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4"/>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Sébastien Galéa</a:t>
            </a:r>
          </a:p>
        </p:txBody>
      </p:sp>
      <p:pic>
        <p:nvPicPr>
          <p:cNvPr id="677" name="logo.jpg" descr="logo.jpg">
            <a:hlinkClick r:id="rId4"/>
          </p:cNvPr>
          <p:cNvPicPr>
            <a:picLocks noChangeAspect="1"/>
          </p:cNvPicPr>
          <p:nvPr/>
        </p:nvPicPr>
        <p:blipFill>
          <a:blip r:embed="rId6"/>
          <a:stretch>
            <a:fillRect/>
          </a:stretch>
        </p:blipFill>
        <p:spPr>
          <a:xfrm>
            <a:off x="10614105" y="9322026"/>
            <a:ext cx="385344" cy="287553"/>
          </a:xfrm>
          <a:prstGeom prst="rect">
            <a:avLst/>
          </a:prstGeom>
          <a:ln w="25400"/>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5" name="arbre-et-racine-03.jpg" descr="arbre-et-racine-03.jpg"/>
          <p:cNvPicPr>
            <a:picLocks noChangeAspect="1"/>
          </p:cNvPicPr>
          <p:nvPr/>
        </p:nvPicPr>
        <p:blipFill>
          <a:blip r:embed="rId2"/>
          <a:stretch>
            <a:fillRect/>
          </a:stretch>
        </p:blipFill>
        <p:spPr>
          <a:xfrm>
            <a:off x="2846815" y="0"/>
            <a:ext cx="7311170" cy="9753600"/>
          </a:xfrm>
          <a:prstGeom prst="rect">
            <a:avLst/>
          </a:prstGeom>
          <a:ln w="12700">
            <a:miter lim="400000"/>
          </a:ln>
        </p:spPr>
      </p:pic>
      <p:sp>
        <p:nvSpPr>
          <p:cNvPr id="736" name="Difficulté d’apprécier…"/>
          <p:cNvSpPr/>
          <p:nvPr/>
        </p:nvSpPr>
        <p:spPr>
          <a:xfrm>
            <a:off x="4711337" y="4876800"/>
            <a:ext cx="3582125" cy="715750"/>
          </a:xfrm>
          <a:prstGeom prst="roundRect">
            <a:avLst>
              <a:gd name="adj" fmla="val 26904"/>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1800" b="0">
                <a:solidFill>
                  <a:srgbClr val="FFFFFF"/>
                </a:solidFill>
                <a:latin typeface="+mn-lt"/>
                <a:ea typeface="+mn-ea"/>
                <a:cs typeface="+mn-cs"/>
                <a:sym typeface="Helvetica Neue Medium"/>
              </a:defRPr>
            </a:pPr>
            <a:r>
              <a:t>Difficulté d’apprécier  </a:t>
            </a:r>
          </a:p>
          <a:p>
            <a:pPr>
              <a:defRPr sz="1800" b="0">
                <a:solidFill>
                  <a:srgbClr val="FFFFFF"/>
                </a:solidFill>
                <a:latin typeface="+mn-lt"/>
                <a:ea typeface="+mn-ea"/>
                <a:cs typeface="+mn-cs"/>
                <a:sym typeface="Helvetica Neue Medium"/>
              </a:defRPr>
            </a:pPr>
            <a:r>
              <a:t>les effets d’un programme</a:t>
            </a:r>
          </a:p>
        </p:txBody>
      </p:sp>
      <p:sp>
        <p:nvSpPr>
          <p:cNvPr id="737" name="M&amp;E"/>
          <p:cNvSpPr/>
          <p:nvPr/>
        </p:nvSpPr>
        <p:spPr>
          <a:xfrm>
            <a:off x="12080774" y="686733"/>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sp>
        <p:nvSpPr>
          <p:cNvPr id="738" name="2. Arbre à problèmes"/>
          <p:cNvSpPr/>
          <p:nvPr/>
        </p:nvSpPr>
        <p:spPr>
          <a:xfrm>
            <a:off x="9315074" y="-1"/>
            <a:ext cx="3689726" cy="520315"/>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200" b="0">
                <a:solidFill>
                  <a:srgbClr val="FFFFFF"/>
                </a:solidFill>
                <a:latin typeface="Helvetica Neue Light"/>
                <a:ea typeface="Helvetica Neue Light"/>
                <a:cs typeface="Helvetica Neue Light"/>
                <a:sym typeface="Helvetica Neue Light"/>
              </a:defRPr>
            </a:pPr>
            <a:r>
              <a:rPr sz="2700"/>
              <a:t>2</a:t>
            </a:r>
            <a:r>
              <a:rPr sz="3000"/>
              <a:t>. </a:t>
            </a:r>
            <a:r>
              <a:rPr sz="2700"/>
              <a:t>Arbre à problèmes</a:t>
            </a:r>
          </a:p>
        </p:txBody>
      </p:sp>
      <p:sp>
        <p:nvSpPr>
          <p:cNvPr id="739"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3"/>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4"/>
              </a:rPr>
              <a:t>Sébastien Galéa</a:t>
            </a:r>
          </a:p>
        </p:txBody>
      </p:sp>
      <p:pic>
        <p:nvPicPr>
          <p:cNvPr id="740" name="logo.jpg" descr="logo.jpg">
            <a:hlinkClick r:id="rId3"/>
          </p:cNvPr>
          <p:cNvPicPr>
            <a:picLocks noChangeAspect="1"/>
          </p:cNvPicPr>
          <p:nvPr/>
        </p:nvPicPr>
        <p:blipFill>
          <a:blip r:embed="rId5"/>
          <a:stretch>
            <a:fillRect/>
          </a:stretch>
        </p:blipFill>
        <p:spPr>
          <a:xfrm>
            <a:off x="11174718" y="9283644"/>
            <a:ext cx="385344" cy="287553"/>
          </a:xfrm>
          <a:prstGeom prst="rect">
            <a:avLst/>
          </a:prstGeom>
          <a:ln w="25400"/>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2" name="arbre-et-racine-03.jpg" descr="arbre-et-racine-03.jpg"/>
          <p:cNvPicPr>
            <a:picLocks noChangeAspect="1"/>
          </p:cNvPicPr>
          <p:nvPr/>
        </p:nvPicPr>
        <p:blipFill>
          <a:blip r:embed="rId2">
            <a:alphaModFix amt="35552"/>
          </a:blip>
          <a:stretch>
            <a:fillRect/>
          </a:stretch>
        </p:blipFill>
        <p:spPr>
          <a:xfrm>
            <a:off x="2846815" y="551190"/>
            <a:ext cx="7311170" cy="9753601"/>
          </a:xfrm>
          <a:prstGeom prst="rect">
            <a:avLst/>
          </a:prstGeom>
          <a:ln w="12700">
            <a:miter lim="400000"/>
          </a:ln>
        </p:spPr>
      </p:pic>
      <p:grpSp>
        <p:nvGrpSpPr>
          <p:cNvPr id="745" name="Rectangle aux angles arrondis"/>
          <p:cNvGrpSpPr/>
          <p:nvPr/>
        </p:nvGrpSpPr>
        <p:grpSpPr>
          <a:xfrm>
            <a:off x="-160628" y="6739626"/>
            <a:ext cx="2443176" cy="3013974"/>
            <a:chOff x="0" y="0"/>
            <a:chExt cx="2443175" cy="3013973"/>
          </a:xfrm>
        </p:grpSpPr>
        <p:sp>
          <p:nvSpPr>
            <p:cNvPr id="744" name="Rectangle aux angles arrondis"/>
            <p:cNvSpPr/>
            <p:nvPr/>
          </p:nvSpPr>
          <p:spPr>
            <a:xfrm>
              <a:off x="127000" y="88900"/>
              <a:ext cx="2189176" cy="2683774"/>
            </a:xfrm>
            <a:prstGeom prst="roundRect">
              <a:avLst>
                <a:gd name="adj" fmla="val 17610"/>
              </a:avLst>
            </a:prstGeom>
            <a:solidFill>
              <a:srgbClr val="FFFFFF"/>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743" name="Rectangle aux angles arrondis Rectangle aux angles arrondis" descr="Rectangle aux angles arrondis Rectangle aux angles arrondis"/>
            <p:cNvPicPr>
              <a:picLocks/>
            </p:cNvPicPr>
            <p:nvPr/>
          </p:nvPicPr>
          <p:blipFill>
            <a:blip r:embed="rId3"/>
            <a:stretch>
              <a:fillRect/>
            </a:stretch>
          </p:blipFill>
          <p:spPr>
            <a:xfrm>
              <a:off x="0" y="0"/>
              <a:ext cx="2443176" cy="3013974"/>
            </a:xfrm>
            <a:prstGeom prst="rect">
              <a:avLst/>
            </a:prstGeom>
            <a:effectLst/>
          </p:spPr>
        </p:pic>
      </p:grpSp>
      <p:sp>
        <p:nvSpPr>
          <p:cNvPr id="746" name="Difficulté d’apprécier  les effets d’un programme"/>
          <p:cNvSpPr/>
          <p:nvPr/>
        </p:nvSpPr>
        <p:spPr>
          <a:xfrm>
            <a:off x="3764329" y="2517467"/>
            <a:ext cx="5075938" cy="1273611"/>
          </a:xfrm>
          <a:prstGeom prst="roundRect">
            <a:avLst>
              <a:gd name="adj" fmla="val 14957"/>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Difficulté d’apprécier  les effets d’un programme</a:t>
            </a:r>
          </a:p>
        </p:txBody>
      </p:sp>
      <p:sp>
        <p:nvSpPr>
          <p:cNvPr id="747" name="Programmes sociétaux difficiles à appréhender"/>
          <p:cNvSpPr/>
          <p:nvPr/>
        </p:nvSpPr>
        <p:spPr>
          <a:xfrm>
            <a:off x="1887761" y="4882020"/>
            <a:ext cx="4072288" cy="1273611"/>
          </a:xfrm>
          <a:prstGeom prst="roundRect">
            <a:avLst>
              <a:gd name="adj" fmla="val 14957"/>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Programmes sociétaux difficiles à appréhender</a:t>
            </a:r>
          </a:p>
        </p:txBody>
      </p:sp>
      <p:sp>
        <p:nvSpPr>
          <p:cNvPr id="748" name="Dispositif de Suivi Evaluation insufisant"/>
          <p:cNvSpPr/>
          <p:nvPr/>
        </p:nvSpPr>
        <p:spPr>
          <a:xfrm>
            <a:off x="6804123" y="4882020"/>
            <a:ext cx="4072288" cy="1273611"/>
          </a:xfrm>
          <a:prstGeom prst="roundRect">
            <a:avLst>
              <a:gd name="adj" fmla="val 14957"/>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Dispositif de Suivi Evaluation insufisant </a:t>
            </a:r>
          </a:p>
        </p:txBody>
      </p:sp>
      <p:pic>
        <p:nvPicPr>
          <p:cNvPr id="749" name="Image" descr="Image"/>
          <p:cNvPicPr>
            <a:picLocks noChangeAspect="1"/>
          </p:cNvPicPr>
          <p:nvPr/>
        </p:nvPicPr>
        <p:blipFill>
          <a:blip r:embed="rId4"/>
          <a:stretch>
            <a:fillRect/>
          </a:stretch>
        </p:blipFill>
        <p:spPr>
          <a:xfrm>
            <a:off x="322480" y="6946472"/>
            <a:ext cx="1409704" cy="1880641"/>
          </a:xfrm>
          <a:prstGeom prst="rect">
            <a:avLst/>
          </a:prstGeom>
          <a:ln w="12700">
            <a:miter lim="400000"/>
          </a:ln>
        </p:spPr>
      </p:pic>
      <p:sp>
        <p:nvSpPr>
          <p:cNvPr id="750" name="Figure"/>
          <p:cNvSpPr/>
          <p:nvPr/>
        </p:nvSpPr>
        <p:spPr>
          <a:xfrm>
            <a:off x="157574" y="8065692"/>
            <a:ext cx="1561910" cy="825269"/>
          </a:xfrm>
          <a:custGeom>
            <a:avLst/>
            <a:gdLst/>
            <a:ahLst/>
            <a:cxnLst>
              <a:cxn ang="0">
                <a:pos x="wd2" y="hd2"/>
              </a:cxn>
              <a:cxn ang="5400000">
                <a:pos x="wd2" y="hd2"/>
              </a:cxn>
              <a:cxn ang="10800000">
                <a:pos x="wd2" y="hd2"/>
              </a:cxn>
              <a:cxn ang="16200000">
                <a:pos x="wd2" y="hd2"/>
              </a:cxn>
            </a:cxnLst>
            <a:rect l="0" t="0" r="r" b="b"/>
            <a:pathLst>
              <a:path w="19496" h="20438" extrusionOk="0">
                <a:moveTo>
                  <a:pt x="18275" y="0"/>
                </a:moveTo>
                <a:cubicBezTo>
                  <a:pt x="20969" y="6937"/>
                  <a:pt x="19039" y="15810"/>
                  <a:pt x="14121" y="19098"/>
                </a:cubicBezTo>
                <a:cubicBezTo>
                  <a:pt x="10378" y="21600"/>
                  <a:pt x="6474" y="20408"/>
                  <a:pt x="3721" y="17103"/>
                </a:cubicBezTo>
                <a:cubicBezTo>
                  <a:pt x="969" y="13797"/>
                  <a:pt x="-631" y="8377"/>
                  <a:pt x="236" y="2423"/>
                </a:cubicBezTo>
                <a:lnTo>
                  <a:pt x="18275" y="0"/>
                </a:lnTo>
                <a:close/>
              </a:path>
            </a:pathLst>
          </a:custGeom>
          <a:gradFill>
            <a:gsLst>
              <a:gs pos="0">
                <a:schemeClr val="accent2">
                  <a:hueOff val="167855"/>
                  <a:satOff val="17755"/>
                  <a:lumOff val="-16671"/>
                  <a:alpha val="25573"/>
                </a:schemeClr>
              </a:gs>
              <a:gs pos="100000">
                <a:schemeClr val="accent2">
                  <a:hueOff val="258623"/>
                  <a:satOff val="16006"/>
                  <a:lumOff val="-25223"/>
                  <a:alpha val="25573"/>
                </a:schemeClr>
              </a:gs>
            </a:gsLst>
            <a:lin ang="5400000"/>
          </a:gradFill>
          <a:ln w="25400">
            <a:solidFill>
              <a:srgbClr val="000000">
                <a:alpha val="25573"/>
              </a:srgb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51" name="Rectangle aux angles arrondis"/>
          <p:cNvSpPr/>
          <p:nvPr/>
        </p:nvSpPr>
        <p:spPr>
          <a:xfrm>
            <a:off x="796739" y="7831503"/>
            <a:ext cx="461186" cy="153096"/>
          </a:xfrm>
          <a:prstGeom prst="roundRect">
            <a:avLst>
              <a:gd name="adj" fmla="val 11922"/>
            </a:avLst>
          </a:pr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52" name="Racines du problème"/>
          <p:cNvSpPr txBox="1"/>
          <p:nvPr/>
        </p:nvSpPr>
        <p:spPr>
          <a:xfrm>
            <a:off x="21350" y="8971625"/>
            <a:ext cx="2206220" cy="374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b="0">
                <a:latin typeface="Helvetica Neue Light"/>
                <a:ea typeface="Helvetica Neue Light"/>
                <a:cs typeface="Helvetica Neue Light"/>
                <a:sym typeface="Helvetica Neue Light"/>
              </a:defRPr>
            </a:lvl1pPr>
          </a:lstStyle>
          <a:p>
            <a:r>
              <a:t>Racines du problème</a:t>
            </a:r>
          </a:p>
        </p:txBody>
      </p:sp>
      <p:sp>
        <p:nvSpPr>
          <p:cNvPr id="753" name="2. Arbre à problèmes"/>
          <p:cNvSpPr/>
          <p:nvPr/>
        </p:nvSpPr>
        <p:spPr>
          <a:xfrm>
            <a:off x="9315074" y="-1"/>
            <a:ext cx="3689726" cy="520315"/>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200" b="0">
                <a:solidFill>
                  <a:srgbClr val="FFFFFF"/>
                </a:solidFill>
                <a:latin typeface="Helvetica Neue Light"/>
                <a:ea typeface="Helvetica Neue Light"/>
                <a:cs typeface="Helvetica Neue Light"/>
                <a:sym typeface="Helvetica Neue Light"/>
              </a:defRPr>
            </a:pPr>
            <a:r>
              <a:rPr sz="2700"/>
              <a:t>2</a:t>
            </a:r>
            <a:r>
              <a:rPr sz="3000"/>
              <a:t>. </a:t>
            </a:r>
            <a:r>
              <a:rPr sz="2700"/>
              <a:t>Arbre à problèmes</a:t>
            </a:r>
          </a:p>
        </p:txBody>
      </p:sp>
      <p:sp>
        <p:nvSpPr>
          <p:cNvPr id="754" name="M&amp;E"/>
          <p:cNvSpPr/>
          <p:nvPr/>
        </p:nvSpPr>
        <p:spPr>
          <a:xfrm>
            <a:off x="12080774" y="686733"/>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sp>
        <p:nvSpPr>
          <p:cNvPr id="755"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6"/>
              </a:rPr>
              <a:t>Sébastien Galéa</a:t>
            </a:r>
          </a:p>
        </p:txBody>
      </p:sp>
      <p:pic>
        <p:nvPicPr>
          <p:cNvPr id="756" name="logo.jpg" descr="logo.jpg">
            <a:hlinkClick r:id="rId5"/>
          </p:cNvPr>
          <p:cNvPicPr>
            <a:picLocks noChangeAspect="1"/>
          </p:cNvPicPr>
          <p:nvPr/>
        </p:nvPicPr>
        <p:blipFill>
          <a:blip r:embed="rId7"/>
          <a:stretch>
            <a:fillRect/>
          </a:stretch>
        </p:blipFill>
        <p:spPr>
          <a:xfrm>
            <a:off x="11174718" y="9283644"/>
            <a:ext cx="385344" cy="287553"/>
          </a:xfrm>
          <a:prstGeom prst="rect">
            <a:avLst/>
          </a:prstGeom>
          <a:ln w="25400"/>
        </p:spPr>
      </p:pic>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8" name="arbre-et-racine-03.jpg" descr="arbre-et-racine-03.jpg"/>
          <p:cNvPicPr>
            <a:picLocks noChangeAspect="1"/>
          </p:cNvPicPr>
          <p:nvPr/>
        </p:nvPicPr>
        <p:blipFill>
          <a:blip r:embed="rId2"/>
          <a:stretch>
            <a:fillRect/>
          </a:stretch>
        </p:blipFill>
        <p:spPr>
          <a:xfrm>
            <a:off x="2846815" y="0"/>
            <a:ext cx="7311170" cy="9753600"/>
          </a:xfrm>
          <a:prstGeom prst="rect">
            <a:avLst/>
          </a:prstGeom>
          <a:ln w="12700">
            <a:miter lim="400000"/>
          </a:ln>
        </p:spPr>
      </p:pic>
      <p:sp>
        <p:nvSpPr>
          <p:cNvPr id="759" name="Dispositif de SE insuffisant"/>
          <p:cNvSpPr/>
          <p:nvPr/>
        </p:nvSpPr>
        <p:spPr>
          <a:xfrm>
            <a:off x="4711337" y="4659045"/>
            <a:ext cx="3582125" cy="878996"/>
          </a:xfrm>
          <a:prstGeom prst="roundRect">
            <a:avLst>
              <a:gd name="adj" fmla="val 21908"/>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000" b="0">
                <a:solidFill>
                  <a:srgbClr val="FFFFFF"/>
                </a:solidFill>
                <a:latin typeface="+mn-lt"/>
                <a:ea typeface="+mn-ea"/>
                <a:cs typeface="+mn-cs"/>
                <a:sym typeface="Helvetica Neue Medium"/>
              </a:defRPr>
            </a:lvl1pPr>
          </a:lstStyle>
          <a:p>
            <a:r>
              <a:t>Dispositif de SE insuffisant </a:t>
            </a:r>
          </a:p>
        </p:txBody>
      </p:sp>
      <p:sp>
        <p:nvSpPr>
          <p:cNvPr id="760" name="Pourquoi ?"/>
          <p:cNvSpPr/>
          <p:nvPr/>
        </p:nvSpPr>
        <p:spPr>
          <a:xfrm>
            <a:off x="4711337" y="7573304"/>
            <a:ext cx="3582125" cy="715751"/>
          </a:xfrm>
          <a:prstGeom prst="roundRect">
            <a:avLst>
              <a:gd name="adj" fmla="val 26904"/>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000" b="0">
                <a:solidFill>
                  <a:srgbClr val="FFFFFF"/>
                </a:solidFill>
                <a:latin typeface="+mn-lt"/>
                <a:ea typeface="+mn-ea"/>
                <a:cs typeface="+mn-cs"/>
                <a:sym typeface="Helvetica Neue Medium"/>
              </a:defRPr>
            </a:lvl1pPr>
          </a:lstStyle>
          <a:p>
            <a:r>
              <a:t>Pourquoi ?</a:t>
            </a:r>
          </a:p>
        </p:txBody>
      </p:sp>
      <p:sp>
        <p:nvSpPr>
          <p:cNvPr id="761" name="Quelles conséquences ?"/>
          <p:cNvSpPr/>
          <p:nvPr/>
        </p:nvSpPr>
        <p:spPr>
          <a:xfrm>
            <a:off x="4931814" y="2082235"/>
            <a:ext cx="3141172" cy="878996"/>
          </a:xfrm>
          <a:prstGeom prst="roundRect">
            <a:avLst>
              <a:gd name="adj" fmla="val 21908"/>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000" b="0">
                <a:solidFill>
                  <a:srgbClr val="FFFFFF"/>
                </a:solidFill>
                <a:latin typeface="+mn-lt"/>
                <a:ea typeface="+mn-ea"/>
                <a:cs typeface="+mn-cs"/>
                <a:sym typeface="Helvetica Neue Medium"/>
              </a:defRPr>
            </a:lvl1pPr>
          </a:lstStyle>
          <a:p>
            <a:r>
              <a:t>Quelles conséquences ?</a:t>
            </a:r>
          </a:p>
        </p:txBody>
      </p:sp>
      <p:sp>
        <p:nvSpPr>
          <p:cNvPr id="762" name="M&amp;E"/>
          <p:cNvSpPr/>
          <p:nvPr/>
        </p:nvSpPr>
        <p:spPr>
          <a:xfrm>
            <a:off x="12080774" y="686733"/>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sp>
        <p:nvSpPr>
          <p:cNvPr id="763" name="2. Arbre à problèmes"/>
          <p:cNvSpPr/>
          <p:nvPr/>
        </p:nvSpPr>
        <p:spPr>
          <a:xfrm>
            <a:off x="9315074" y="-1"/>
            <a:ext cx="3689726" cy="520315"/>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200" b="0">
                <a:solidFill>
                  <a:srgbClr val="FFFFFF"/>
                </a:solidFill>
                <a:latin typeface="Helvetica Neue Light"/>
                <a:ea typeface="Helvetica Neue Light"/>
                <a:cs typeface="Helvetica Neue Light"/>
                <a:sym typeface="Helvetica Neue Light"/>
              </a:defRPr>
            </a:pPr>
            <a:r>
              <a:rPr sz="2700"/>
              <a:t>2</a:t>
            </a:r>
            <a:r>
              <a:rPr sz="3000"/>
              <a:t>. </a:t>
            </a:r>
            <a:r>
              <a:rPr sz="2700"/>
              <a:t>Arbre à problèmes</a:t>
            </a:r>
          </a:p>
        </p:txBody>
      </p:sp>
      <p:sp>
        <p:nvSpPr>
          <p:cNvPr id="764"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3"/>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4"/>
              </a:rPr>
              <a:t>Sébastien Galéa</a:t>
            </a:r>
          </a:p>
        </p:txBody>
      </p:sp>
      <p:pic>
        <p:nvPicPr>
          <p:cNvPr id="765" name="logo.jpg" descr="logo.jpg">
            <a:hlinkClick r:id="rId3"/>
          </p:cNvPr>
          <p:cNvPicPr>
            <a:picLocks noChangeAspect="1"/>
          </p:cNvPicPr>
          <p:nvPr/>
        </p:nvPicPr>
        <p:blipFill>
          <a:blip r:embed="rId5"/>
          <a:stretch>
            <a:fillRect/>
          </a:stretch>
        </p:blipFill>
        <p:spPr>
          <a:xfrm>
            <a:off x="11174718" y="9283644"/>
            <a:ext cx="385344" cy="287553"/>
          </a:xfrm>
          <a:prstGeom prst="rect">
            <a:avLst/>
          </a:prstGeom>
          <a:ln w="25400"/>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7" name="arbre-et-racine-03.jpg" descr="arbre-et-racine-03.jpg"/>
          <p:cNvPicPr>
            <a:picLocks noChangeAspect="1"/>
          </p:cNvPicPr>
          <p:nvPr/>
        </p:nvPicPr>
        <p:blipFill>
          <a:blip r:embed="rId2">
            <a:alphaModFix amt="45614"/>
          </a:blip>
          <a:stretch>
            <a:fillRect/>
          </a:stretch>
        </p:blipFill>
        <p:spPr>
          <a:xfrm>
            <a:off x="1468834" y="-2341761"/>
            <a:ext cx="11535819" cy="15389573"/>
          </a:xfrm>
          <a:prstGeom prst="rect">
            <a:avLst/>
          </a:prstGeom>
          <a:ln w="12700">
            <a:miter lim="400000"/>
          </a:ln>
        </p:spPr>
      </p:pic>
      <p:grpSp>
        <p:nvGrpSpPr>
          <p:cNvPr id="770" name="Rectangle aux angles arrondis"/>
          <p:cNvGrpSpPr/>
          <p:nvPr/>
        </p:nvGrpSpPr>
        <p:grpSpPr>
          <a:xfrm>
            <a:off x="-172599" y="6932493"/>
            <a:ext cx="2443177" cy="3013975"/>
            <a:chOff x="0" y="0"/>
            <a:chExt cx="2443175" cy="3013973"/>
          </a:xfrm>
        </p:grpSpPr>
        <p:sp>
          <p:nvSpPr>
            <p:cNvPr id="769" name="Rectangle aux angles arrondis"/>
            <p:cNvSpPr/>
            <p:nvPr/>
          </p:nvSpPr>
          <p:spPr>
            <a:xfrm>
              <a:off x="127000" y="88900"/>
              <a:ext cx="2189176" cy="2683774"/>
            </a:xfrm>
            <a:prstGeom prst="roundRect">
              <a:avLst>
                <a:gd name="adj" fmla="val 17610"/>
              </a:avLst>
            </a:prstGeom>
            <a:solidFill>
              <a:srgbClr val="FFFFFF"/>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768" name="Rectangle aux angles arrondis Rectangle aux angles arrondis" descr="Rectangle aux angles arrondis Rectangle aux angles arrondis"/>
            <p:cNvPicPr>
              <a:picLocks/>
            </p:cNvPicPr>
            <p:nvPr/>
          </p:nvPicPr>
          <p:blipFill>
            <a:blip r:embed="rId3"/>
            <a:stretch>
              <a:fillRect/>
            </a:stretch>
          </p:blipFill>
          <p:spPr>
            <a:xfrm>
              <a:off x="0" y="0"/>
              <a:ext cx="2443176" cy="3013974"/>
            </a:xfrm>
            <a:prstGeom prst="rect">
              <a:avLst/>
            </a:prstGeom>
            <a:effectLst/>
          </p:spPr>
        </p:pic>
      </p:grpSp>
      <p:sp>
        <p:nvSpPr>
          <p:cNvPr id="771" name="Dispositif de suivi et évaluation insuffisant"/>
          <p:cNvSpPr/>
          <p:nvPr/>
        </p:nvSpPr>
        <p:spPr>
          <a:xfrm>
            <a:off x="4848888" y="5353050"/>
            <a:ext cx="4311174" cy="952500"/>
          </a:xfrm>
          <a:prstGeom prst="roundRect">
            <a:avLst>
              <a:gd name="adj" fmla="val 20000"/>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Dispositif de suivi et évaluation insuffisant</a:t>
            </a:r>
          </a:p>
        </p:txBody>
      </p:sp>
      <p:sp>
        <p:nvSpPr>
          <p:cNvPr id="772" name="Causes"/>
          <p:cNvSpPr/>
          <p:nvPr/>
        </p:nvSpPr>
        <p:spPr>
          <a:xfrm>
            <a:off x="1666816" y="6867378"/>
            <a:ext cx="3307024" cy="510167"/>
          </a:xfrm>
          <a:prstGeom prst="roundRect">
            <a:avLst>
              <a:gd name="adj" fmla="val 37341"/>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Causes </a:t>
            </a:r>
          </a:p>
        </p:txBody>
      </p:sp>
      <p:pic>
        <p:nvPicPr>
          <p:cNvPr id="773" name="Image" descr="Image"/>
          <p:cNvPicPr>
            <a:picLocks noChangeAspect="1"/>
          </p:cNvPicPr>
          <p:nvPr/>
        </p:nvPicPr>
        <p:blipFill>
          <a:blip r:embed="rId4"/>
          <a:stretch>
            <a:fillRect/>
          </a:stretch>
        </p:blipFill>
        <p:spPr>
          <a:xfrm>
            <a:off x="383182" y="7222542"/>
            <a:ext cx="1409704" cy="1880641"/>
          </a:xfrm>
          <a:prstGeom prst="rect">
            <a:avLst/>
          </a:prstGeom>
          <a:ln w="12700">
            <a:miter lim="400000"/>
          </a:ln>
        </p:spPr>
      </p:pic>
      <p:sp>
        <p:nvSpPr>
          <p:cNvPr id="774" name="Figure"/>
          <p:cNvSpPr/>
          <p:nvPr/>
        </p:nvSpPr>
        <p:spPr>
          <a:xfrm>
            <a:off x="268035" y="8369407"/>
            <a:ext cx="1561909" cy="825269"/>
          </a:xfrm>
          <a:custGeom>
            <a:avLst/>
            <a:gdLst/>
            <a:ahLst/>
            <a:cxnLst>
              <a:cxn ang="0">
                <a:pos x="wd2" y="hd2"/>
              </a:cxn>
              <a:cxn ang="5400000">
                <a:pos x="wd2" y="hd2"/>
              </a:cxn>
              <a:cxn ang="10800000">
                <a:pos x="wd2" y="hd2"/>
              </a:cxn>
              <a:cxn ang="16200000">
                <a:pos x="wd2" y="hd2"/>
              </a:cxn>
            </a:cxnLst>
            <a:rect l="0" t="0" r="r" b="b"/>
            <a:pathLst>
              <a:path w="19496" h="20438" extrusionOk="0">
                <a:moveTo>
                  <a:pt x="18275" y="0"/>
                </a:moveTo>
                <a:cubicBezTo>
                  <a:pt x="20969" y="6937"/>
                  <a:pt x="19039" y="15810"/>
                  <a:pt x="14121" y="19098"/>
                </a:cubicBezTo>
                <a:cubicBezTo>
                  <a:pt x="10378" y="21600"/>
                  <a:pt x="6474" y="20408"/>
                  <a:pt x="3721" y="17103"/>
                </a:cubicBezTo>
                <a:cubicBezTo>
                  <a:pt x="969" y="13797"/>
                  <a:pt x="-631" y="8377"/>
                  <a:pt x="236" y="2423"/>
                </a:cubicBezTo>
                <a:lnTo>
                  <a:pt x="18275" y="0"/>
                </a:lnTo>
                <a:close/>
              </a:path>
            </a:pathLst>
          </a:custGeom>
          <a:gradFill>
            <a:gsLst>
              <a:gs pos="0">
                <a:schemeClr val="accent2">
                  <a:hueOff val="167855"/>
                  <a:satOff val="17755"/>
                  <a:lumOff val="-16671"/>
                  <a:alpha val="25573"/>
                </a:schemeClr>
              </a:gs>
              <a:gs pos="100000">
                <a:schemeClr val="accent2">
                  <a:hueOff val="258623"/>
                  <a:satOff val="16006"/>
                  <a:lumOff val="-25223"/>
                  <a:alpha val="25573"/>
                </a:schemeClr>
              </a:gs>
            </a:gsLst>
            <a:lin ang="5400000"/>
          </a:gradFill>
          <a:ln w="25400">
            <a:solidFill>
              <a:srgbClr val="000000">
                <a:alpha val="25573"/>
              </a:srgb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75" name="Rectangle aux angles arrondis"/>
          <p:cNvSpPr/>
          <p:nvPr/>
        </p:nvSpPr>
        <p:spPr>
          <a:xfrm>
            <a:off x="818396" y="8162862"/>
            <a:ext cx="461187" cy="153096"/>
          </a:xfrm>
          <a:prstGeom prst="roundRect">
            <a:avLst>
              <a:gd name="adj" fmla="val 11922"/>
            </a:avLst>
          </a:pr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76" name="Racines du problème"/>
          <p:cNvSpPr txBox="1"/>
          <p:nvPr/>
        </p:nvSpPr>
        <p:spPr>
          <a:xfrm>
            <a:off x="-54120" y="9247695"/>
            <a:ext cx="2206219" cy="374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b="0">
                <a:latin typeface="Helvetica Neue Light"/>
                <a:ea typeface="Helvetica Neue Light"/>
                <a:cs typeface="Helvetica Neue Light"/>
                <a:sym typeface="Helvetica Neue Light"/>
              </a:defRPr>
            </a:lvl1pPr>
          </a:lstStyle>
          <a:p>
            <a:r>
              <a:t>Racines du problème</a:t>
            </a:r>
          </a:p>
        </p:txBody>
      </p:sp>
      <p:sp>
        <p:nvSpPr>
          <p:cNvPr id="777" name="Rectangle aux angles arrondis"/>
          <p:cNvSpPr/>
          <p:nvPr/>
        </p:nvSpPr>
        <p:spPr>
          <a:xfrm>
            <a:off x="9035109" y="6867378"/>
            <a:ext cx="3726996" cy="510167"/>
          </a:xfrm>
          <a:prstGeom prst="roundRect">
            <a:avLst>
              <a:gd name="adj" fmla="val 37341"/>
            </a:avLst>
          </a:prstGeom>
          <a:solidFill>
            <a:schemeClr val="accent2">
              <a:hueOff val="258623"/>
              <a:satOff val="16006"/>
              <a:lumOff val="-25223"/>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78" name="M&amp;E"/>
          <p:cNvSpPr/>
          <p:nvPr/>
        </p:nvSpPr>
        <p:spPr>
          <a:xfrm>
            <a:off x="12182231" y="117946"/>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sp>
        <p:nvSpPr>
          <p:cNvPr id="779" name="Rectangle aux angles arrondis"/>
          <p:cNvSpPr/>
          <p:nvPr/>
        </p:nvSpPr>
        <p:spPr>
          <a:xfrm>
            <a:off x="5350962" y="6867378"/>
            <a:ext cx="3307025" cy="510167"/>
          </a:xfrm>
          <a:prstGeom prst="roundRect">
            <a:avLst>
              <a:gd name="adj" fmla="val 37341"/>
            </a:avLst>
          </a:prstGeom>
          <a:solidFill>
            <a:schemeClr val="accent2">
              <a:hueOff val="258623"/>
              <a:satOff val="16006"/>
              <a:lumOff val="-25223"/>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80" name="Rectangle aux angles arrondis"/>
          <p:cNvSpPr/>
          <p:nvPr/>
        </p:nvSpPr>
        <p:spPr>
          <a:xfrm>
            <a:off x="2031731" y="7729244"/>
            <a:ext cx="3307025" cy="510167"/>
          </a:xfrm>
          <a:prstGeom prst="roundRect">
            <a:avLst>
              <a:gd name="adj" fmla="val 37341"/>
            </a:avLst>
          </a:prstGeom>
          <a:solidFill>
            <a:schemeClr val="accent2">
              <a:hueOff val="258623"/>
              <a:satOff val="16006"/>
              <a:lumOff val="-25223"/>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81" name="Rectangle aux angles arrondis"/>
          <p:cNvSpPr/>
          <p:nvPr/>
        </p:nvSpPr>
        <p:spPr>
          <a:xfrm>
            <a:off x="5577601" y="7729244"/>
            <a:ext cx="3307024" cy="510167"/>
          </a:xfrm>
          <a:prstGeom prst="roundRect">
            <a:avLst>
              <a:gd name="adj" fmla="val 37341"/>
            </a:avLst>
          </a:prstGeom>
          <a:solidFill>
            <a:schemeClr val="accent2">
              <a:hueOff val="258623"/>
              <a:satOff val="16006"/>
              <a:lumOff val="-25223"/>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82" name="Rectangle aux angles arrondis"/>
          <p:cNvSpPr/>
          <p:nvPr/>
        </p:nvSpPr>
        <p:spPr>
          <a:xfrm>
            <a:off x="9245095" y="7729244"/>
            <a:ext cx="3307025" cy="510167"/>
          </a:xfrm>
          <a:prstGeom prst="roundRect">
            <a:avLst>
              <a:gd name="adj" fmla="val 37341"/>
            </a:avLst>
          </a:prstGeom>
          <a:solidFill>
            <a:schemeClr val="accent2">
              <a:hueOff val="258623"/>
              <a:satOff val="16006"/>
              <a:lumOff val="-25223"/>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83" name="Rectangle aux angles arrondis"/>
          <p:cNvSpPr/>
          <p:nvPr/>
        </p:nvSpPr>
        <p:spPr>
          <a:xfrm>
            <a:off x="2270577" y="8593016"/>
            <a:ext cx="3307024" cy="510167"/>
          </a:xfrm>
          <a:prstGeom prst="roundRect">
            <a:avLst>
              <a:gd name="adj" fmla="val 37341"/>
            </a:avLst>
          </a:prstGeom>
          <a:solidFill>
            <a:schemeClr val="accent2">
              <a:hueOff val="258623"/>
              <a:satOff val="16006"/>
              <a:lumOff val="-25223"/>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84" name="Rectangle aux angles arrondis"/>
          <p:cNvSpPr/>
          <p:nvPr/>
        </p:nvSpPr>
        <p:spPr>
          <a:xfrm>
            <a:off x="5826601" y="8593016"/>
            <a:ext cx="3307025" cy="510167"/>
          </a:xfrm>
          <a:prstGeom prst="roundRect">
            <a:avLst>
              <a:gd name="adj" fmla="val 37341"/>
            </a:avLst>
          </a:prstGeom>
          <a:solidFill>
            <a:schemeClr val="accent2">
              <a:hueOff val="258623"/>
              <a:satOff val="16006"/>
              <a:lumOff val="-25223"/>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85" name="Rectangle aux angles arrondis"/>
          <p:cNvSpPr/>
          <p:nvPr/>
        </p:nvSpPr>
        <p:spPr>
          <a:xfrm>
            <a:off x="9468198" y="8593016"/>
            <a:ext cx="3307025" cy="510167"/>
          </a:xfrm>
          <a:prstGeom prst="roundRect">
            <a:avLst>
              <a:gd name="adj" fmla="val 37341"/>
            </a:avLst>
          </a:prstGeom>
          <a:solidFill>
            <a:schemeClr val="accent2">
              <a:hueOff val="258623"/>
              <a:satOff val="16006"/>
              <a:lumOff val="-25223"/>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86" name="Effets"/>
          <p:cNvSpPr/>
          <p:nvPr/>
        </p:nvSpPr>
        <p:spPr>
          <a:xfrm>
            <a:off x="2414916" y="3457142"/>
            <a:ext cx="3162685" cy="717090"/>
          </a:xfrm>
          <a:prstGeom prst="roundRect">
            <a:avLst>
              <a:gd name="adj" fmla="val 28901"/>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Effets</a:t>
            </a:r>
          </a:p>
        </p:txBody>
      </p:sp>
      <p:pic>
        <p:nvPicPr>
          <p:cNvPr id="787" name="Image" descr="Image"/>
          <p:cNvPicPr>
            <a:picLocks noChangeAspect="1"/>
          </p:cNvPicPr>
          <p:nvPr/>
        </p:nvPicPr>
        <p:blipFill>
          <a:blip r:embed="rId4"/>
          <a:stretch>
            <a:fillRect/>
          </a:stretch>
        </p:blipFill>
        <p:spPr>
          <a:xfrm>
            <a:off x="246742" y="117946"/>
            <a:ext cx="1420075" cy="1894476"/>
          </a:xfrm>
          <a:prstGeom prst="rect">
            <a:avLst/>
          </a:prstGeom>
          <a:ln w="12700">
            <a:miter lim="400000"/>
          </a:ln>
        </p:spPr>
      </p:pic>
      <p:sp>
        <p:nvSpPr>
          <p:cNvPr id="788" name="Figure"/>
          <p:cNvSpPr/>
          <p:nvPr/>
        </p:nvSpPr>
        <p:spPr>
          <a:xfrm>
            <a:off x="184037" y="12699"/>
            <a:ext cx="1470080" cy="1152430"/>
          </a:xfrm>
          <a:custGeom>
            <a:avLst/>
            <a:gdLst/>
            <a:ahLst/>
            <a:cxnLst>
              <a:cxn ang="0">
                <a:pos x="wd2" y="hd2"/>
              </a:cxn>
              <a:cxn ang="5400000">
                <a:pos x="wd2" y="hd2"/>
              </a:cxn>
              <a:cxn ang="10800000">
                <a:pos x="wd2" y="hd2"/>
              </a:cxn>
              <a:cxn ang="16200000">
                <a:pos x="wd2" y="hd2"/>
              </a:cxn>
            </a:cxnLst>
            <a:rect l="0" t="0" r="r" b="b"/>
            <a:pathLst>
              <a:path w="19496" h="20438" extrusionOk="0">
                <a:moveTo>
                  <a:pt x="18275" y="20438"/>
                </a:moveTo>
                <a:cubicBezTo>
                  <a:pt x="20969" y="13501"/>
                  <a:pt x="19039" y="4628"/>
                  <a:pt x="14121" y="1340"/>
                </a:cubicBezTo>
                <a:cubicBezTo>
                  <a:pt x="10378" y="-1162"/>
                  <a:pt x="6474" y="30"/>
                  <a:pt x="3721" y="3335"/>
                </a:cubicBezTo>
                <a:cubicBezTo>
                  <a:pt x="969" y="6641"/>
                  <a:pt x="-631" y="12061"/>
                  <a:pt x="236" y="18015"/>
                </a:cubicBezTo>
                <a:lnTo>
                  <a:pt x="18275" y="20438"/>
                </a:lnTo>
                <a:close/>
              </a:path>
            </a:pathLst>
          </a:custGeom>
          <a:gradFill>
            <a:gsLst>
              <a:gs pos="0">
                <a:schemeClr val="accent2">
                  <a:hueOff val="167855"/>
                  <a:satOff val="17755"/>
                  <a:lumOff val="-16671"/>
                  <a:alpha val="25573"/>
                </a:schemeClr>
              </a:gs>
              <a:gs pos="100000">
                <a:schemeClr val="accent2">
                  <a:hueOff val="258623"/>
                  <a:satOff val="16006"/>
                  <a:lumOff val="-25223"/>
                  <a:alpha val="25573"/>
                </a:schemeClr>
              </a:gs>
            </a:gsLst>
            <a:lin ang="5400000"/>
          </a:gradFill>
          <a:ln w="25400">
            <a:solidFill>
              <a:srgbClr val="000000">
                <a:alpha val="25573"/>
              </a:srgb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89" name="Rectangle aux angles arrondis"/>
          <p:cNvSpPr/>
          <p:nvPr/>
        </p:nvSpPr>
        <p:spPr>
          <a:xfrm>
            <a:off x="688483" y="1102078"/>
            <a:ext cx="461187" cy="153096"/>
          </a:xfrm>
          <a:prstGeom prst="roundRect">
            <a:avLst>
              <a:gd name="adj" fmla="val 11922"/>
            </a:avLst>
          </a:pr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90" name="Conséquences…"/>
          <p:cNvSpPr txBox="1"/>
          <p:nvPr/>
        </p:nvSpPr>
        <p:spPr>
          <a:xfrm>
            <a:off x="151003" y="117946"/>
            <a:ext cx="1659866" cy="653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800" b="0">
                <a:latin typeface="Helvetica Neue Light"/>
                <a:ea typeface="Helvetica Neue Light"/>
                <a:cs typeface="Helvetica Neue Light"/>
                <a:sym typeface="Helvetica Neue Light"/>
              </a:defRPr>
            </a:pPr>
            <a:r>
              <a:t>Conséquences </a:t>
            </a:r>
          </a:p>
          <a:p>
            <a:pPr>
              <a:defRPr sz="1800" b="0">
                <a:latin typeface="Helvetica Neue Light"/>
                <a:ea typeface="Helvetica Neue Light"/>
                <a:cs typeface="Helvetica Neue Light"/>
                <a:sym typeface="Helvetica Neue Light"/>
              </a:defRPr>
            </a:pPr>
            <a:r>
              <a:t>du problème</a:t>
            </a:r>
          </a:p>
        </p:txBody>
      </p:sp>
      <p:sp>
        <p:nvSpPr>
          <p:cNvPr id="791" name="Rectangle aux angles arrondis"/>
          <p:cNvSpPr/>
          <p:nvPr/>
        </p:nvSpPr>
        <p:spPr>
          <a:xfrm>
            <a:off x="3996258" y="2012421"/>
            <a:ext cx="3162686" cy="717091"/>
          </a:xfrm>
          <a:prstGeom prst="roundRect">
            <a:avLst>
              <a:gd name="adj" fmla="val 28901"/>
            </a:avLst>
          </a:prstGeom>
          <a:solidFill>
            <a:schemeClr val="accent1">
              <a:hueOff val="114395"/>
              <a:lumOff val="-24975"/>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92" name="Rectangle aux angles arrondis"/>
          <p:cNvSpPr/>
          <p:nvPr/>
        </p:nvSpPr>
        <p:spPr>
          <a:xfrm>
            <a:off x="6082410" y="3457142"/>
            <a:ext cx="3162685" cy="717090"/>
          </a:xfrm>
          <a:prstGeom prst="roundRect">
            <a:avLst>
              <a:gd name="adj" fmla="val 28901"/>
            </a:avLst>
          </a:prstGeom>
          <a:solidFill>
            <a:schemeClr val="accent1">
              <a:hueOff val="114395"/>
              <a:lumOff val="-24975"/>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93" name="Rectangle aux angles arrondis"/>
          <p:cNvSpPr/>
          <p:nvPr/>
        </p:nvSpPr>
        <p:spPr>
          <a:xfrm>
            <a:off x="9540368" y="3481399"/>
            <a:ext cx="3162685" cy="717091"/>
          </a:xfrm>
          <a:prstGeom prst="roundRect">
            <a:avLst>
              <a:gd name="adj" fmla="val 28901"/>
            </a:avLst>
          </a:prstGeom>
          <a:solidFill>
            <a:schemeClr val="accent1">
              <a:hueOff val="114395"/>
              <a:lumOff val="-24975"/>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94" name="Rectangle aux angles arrondis"/>
          <p:cNvSpPr/>
          <p:nvPr/>
        </p:nvSpPr>
        <p:spPr>
          <a:xfrm>
            <a:off x="7886856" y="2012421"/>
            <a:ext cx="3162686" cy="717091"/>
          </a:xfrm>
          <a:prstGeom prst="roundRect">
            <a:avLst>
              <a:gd name="adj" fmla="val 28901"/>
            </a:avLst>
          </a:prstGeom>
          <a:solidFill>
            <a:schemeClr val="accent1">
              <a:hueOff val="114395"/>
              <a:lumOff val="-24975"/>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95" name="Rectangle aux angles arrondis"/>
          <p:cNvSpPr/>
          <p:nvPr/>
        </p:nvSpPr>
        <p:spPr>
          <a:xfrm>
            <a:off x="4724172" y="1065184"/>
            <a:ext cx="3162685" cy="717090"/>
          </a:xfrm>
          <a:prstGeom prst="roundRect">
            <a:avLst>
              <a:gd name="adj" fmla="val 28901"/>
            </a:avLst>
          </a:prstGeom>
          <a:solidFill>
            <a:schemeClr val="accent1">
              <a:hueOff val="114395"/>
              <a:lumOff val="-24975"/>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96" name="Rectangle aux angles arrondis"/>
          <p:cNvSpPr/>
          <p:nvPr/>
        </p:nvSpPr>
        <p:spPr>
          <a:xfrm>
            <a:off x="7959025" y="230768"/>
            <a:ext cx="3162686" cy="717090"/>
          </a:xfrm>
          <a:prstGeom prst="roundRect">
            <a:avLst>
              <a:gd name="adj" fmla="val 28901"/>
            </a:avLst>
          </a:prstGeom>
          <a:solidFill>
            <a:schemeClr val="accent1">
              <a:hueOff val="114395"/>
              <a:lumOff val="-24975"/>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797" name="www.eval.fr…"/>
          <p:cNvSpPr txBox="1"/>
          <p:nvPr/>
        </p:nvSpPr>
        <p:spPr>
          <a:xfrm>
            <a:off x="11737705" y="9207375"/>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6"/>
              </a:rPr>
              <a:t>Sébastien Galéa</a:t>
            </a:r>
          </a:p>
        </p:txBody>
      </p:sp>
      <p:pic>
        <p:nvPicPr>
          <p:cNvPr id="798" name="logo.jpg" descr="logo.jpg">
            <a:hlinkClick r:id="rId5"/>
          </p:cNvPr>
          <p:cNvPicPr>
            <a:picLocks noChangeAspect="1"/>
          </p:cNvPicPr>
          <p:nvPr/>
        </p:nvPicPr>
        <p:blipFill>
          <a:blip r:embed="rId7"/>
          <a:stretch>
            <a:fillRect/>
          </a:stretch>
        </p:blipFill>
        <p:spPr>
          <a:xfrm>
            <a:off x="11352339" y="9302570"/>
            <a:ext cx="385344" cy="287553"/>
          </a:xfrm>
          <a:prstGeom prst="rect">
            <a:avLst/>
          </a:prstGeom>
          <a:ln w="25400"/>
        </p:spPr>
      </p:pic>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0" name="arbre-et-racine-03.jpg" descr="arbre-et-racine-03.jpg"/>
          <p:cNvPicPr>
            <a:picLocks noChangeAspect="1"/>
          </p:cNvPicPr>
          <p:nvPr/>
        </p:nvPicPr>
        <p:blipFill>
          <a:blip r:embed="rId2">
            <a:alphaModFix amt="45614"/>
          </a:blip>
          <a:stretch>
            <a:fillRect/>
          </a:stretch>
        </p:blipFill>
        <p:spPr>
          <a:xfrm>
            <a:off x="830366" y="-5635973"/>
            <a:ext cx="11535820" cy="15389573"/>
          </a:xfrm>
          <a:prstGeom prst="rect">
            <a:avLst/>
          </a:prstGeom>
          <a:ln w="12700">
            <a:miter lim="400000"/>
          </a:ln>
        </p:spPr>
      </p:pic>
      <p:grpSp>
        <p:nvGrpSpPr>
          <p:cNvPr id="803" name="Rectangle aux angles arrondis"/>
          <p:cNvGrpSpPr/>
          <p:nvPr/>
        </p:nvGrpSpPr>
        <p:grpSpPr>
          <a:xfrm>
            <a:off x="-127001" y="-88900"/>
            <a:ext cx="2443177" cy="3013974"/>
            <a:chOff x="0" y="0"/>
            <a:chExt cx="2443175" cy="3013973"/>
          </a:xfrm>
        </p:grpSpPr>
        <p:sp>
          <p:nvSpPr>
            <p:cNvPr id="802" name="Rectangle aux angles arrondis"/>
            <p:cNvSpPr/>
            <p:nvPr/>
          </p:nvSpPr>
          <p:spPr>
            <a:xfrm>
              <a:off x="127000" y="88899"/>
              <a:ext cx="2189176" cy="2683775"/>
            </a:xfrm>
            <a:prstGeom prst="roundRect">
              <a:avLst>
                <a:gd name="adj" fmla="val 17610"/>
              </a:avLst>
            </a:prstGeom>
            <a:solidFill>
              <a:srgbClr val="FFFFFF"/>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801" name="Rectangle aux angles arrondis Rectangle aux angles arrondis" descr="Rectangle aux angles arrondis Rectangle aux angles arrondis"/>
            <p:cNvPicPr>
              <a:picLocks/>
            </p:cNvPicPr>
            <p:nvPr/>
          </p:nvPicPr>
          <p:blipFill>
            <a:blip r:embed="rId3"/>
            <a:stretch>
              <a:fillRect/>
            </a:stretch>
          </p:blipFill>
          <p:spPr>
            <a:xfrm>
              <a:off x="0" y="0"/>
              <a:ext cx="2443176" cy="3013974"/>
            </a:xfrm>
            <a:prstGeom prst="rect">
              <a:avLst/>
            </a:prstGeom>
            <a:effectLst/>
          </p:spPr>
        </p:pic>
      </p:grpSp>
      <p:sp>
        <p:nvSpPr>
          <p:cNvPr id="804" name="Dispositif de suivi et évaluation insuffisant"/>
          <p:cNvSpPr/>
          <p:nvPr/>
        </p:nvSpPr>
        <p:spPr>
          <a:xfrm>
            <a:off x="4079134" y="1418086"/>
            <a:ext cx="5075938" cy="1762753"/>
          </a:xfrm>
          <a:prstGeom prst="roundRect">
            <a:avLst>
              <a:gd name="adj" fmla="val 10807"/>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Dispositif de suivi et évaluation insuffisant</a:t>
            </a:r>
          </a:p>
        </p:txBody>
      </p:sp>
      <p:sp>
        <p:nvSpPr>
          <p:cNvPr id="805" name="Pas de ligne budgétaire SE systématique"/>
          <p:cNvSpPr/>
          <p:nvPr/>
        </p:nvSpPr>
        <p:spPr>
          <a:xfrm>
            <a:off x="4267390" y="4683283"/>
            <a:ext cx="3963898" cy="952501"/>
          </a:xfrm>
          <a:prstGeom prst="roundRect">
            <a:avLst>
              <a:gd name="adj" fmla="val 20000"/>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Pas de ligne budgétaire SE systématique</a:t>
            </a:r>
          </a:p>
        </p:txBody>
      </p:sp>
      <p:sp>
        <p:nvSpPr>
          <p:cNvPr id="806" name="Evaluation contractuelles non désirées"/>
          <p:cNvSpPr/>
          <p:nvPr/>
        </p:nvSpPr>
        <p:spPr>
          <a:xfrm>
            <a:off x="178502" y="8479577"/>
            <a:ext cx="3726996" cy="952501"/>
          </a:xfrm>
          <a:prstGeom prst="roundRect">
            <a:avLst>
              <a:gd name="adj" fmla="val 20000"/>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Evaluation contractuelles non désirées</a:t>
            </a:r>
          </a:p>
        </p:txBody>
      </p:sp>
      <p:sp>
        <p:nvSpPr>
          <p:cNvPr id="807" name="Des expériences d’évaluation non utiles"/>
          <p:cNvSpPr/>
          <p:nvPr/>
        </p:nvSpPr>
        <p:spPr>
          <a:xfrm>
            <a:off x="54978" y="7313261"/>
            <a:ext cx="3090763" cy="952501"/>
          </a:xfrm>
          <a:prstGeom prst="roundRect">
            <a:avLst>
              <a:gd name="adj" fmla="val 20000"/>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Des expériences d’évaluation non utiles</a:t>
            </a:r>
          </a:p>
        </p:txBody>
      </p:sp>
      <p:sp>
        <p:nvSpPr>
          <p:cNvPr id="808" name="Budget SE insuffisant"/>
          <p:cNvSpPr/>
          <p:nvPr/>
        </p:nvSpPr>
        <p:spPr>
          <a:xfrm>
            <a:off x="4267390" y="3523878"/>
            <a:ext cx="4079136" cy="952501"/>
          </a:xfrm>
          <a:prstGeom prst="roundRect">
            <a:avLst>
              <a:gd name="adj" fmla="val 20000"/>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Budget SE insuffisant</a:t>
            </a:r>
          </a:p>
        </p:txBody>
      </p:sp>
      <p:sp>
        <p:nvSpPr>
          <p:cNvPr id="809" name="Compétences insuffisantes"/>
          <p:cNvSpPr/>
          <p:nvPr/>
        </p:nvSpPr>
        <p:spPr>
          <a:xfrm>
            <a:off x="8540634" y="3523878"/>
            <a:ext cx="3726996" cy="952501"/>
          </a:xfrm>
          <a:prstGeom prst="roundRect">
            <a:avLst>
              <a:gd name="adj" fmla="val 20000"/>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Compétences insuffisantes</a:t>
            </a:r>
          </a:p>
        </p:txBody>
      </p:sp>
      <p:sp>
        <p:nvSpPr>
          <p:cNvPr id="810" name="Manque de volonté institutionnelle"/>
          <p:cNvSpPr/>
          <p:nvPr/>
        </p:nvSpPr>
        <p:spPr>
          <a:xfrm>
            <a:off x="231048" y="4602550"/>
            <a:ext cx="3726996" cy="1033234"/>
          </a:xfrm>
          <a:prstGeom prst="roundRect">
            <a:avLst>
              <a:gd name="adj" fmla="val 18437"/>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Manque de volonté institutionnelle</a:t>
            </a:r>
          </a:p>
        </p:txBody>
      </p:sp>
      <p:sp>
        <p:nvSpPr>
          <p:cNvPr id="811" name="Métier récent"/>
          <p:cNvSpPr/>
          <p:nvPr/>
        </p:nvSpPr>
        <p:spPr>
          <a:xfrm>
            <a:off x="8540635" y="4683283"/>
            <a:ext cx="3641597" cy="952501"/>
          </a:xfrm>
          <a:prstGeom prst="roundRect">
            <a:avLst>
              <a:gd name="adj" fmla="val 20000"/>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Métier récent</a:t>
            </a:r>
          </a:p>
        </p:txBody>
      </p:sp>
      <p:sp>
        <p:nvSpPr>
          <p:cNvPr id="812" name="Faible culture de l’évaluation"/>
          <p:cNvSpPr/>
          <p:nvPr/>
        </p:nvSpPr>
        <p:spPr>
          <a:xfrm>
            <a:off x="54978" y="3523878"/>
            <a:ext cx="4079136" cy="952501"/>
          </a:xfrm>
          <a:prstGeom prst="roundRect">
            <a:avLst>
              <a:gd name="adj" fmla="val 20000"/>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Faible culture de l’évaluation </a:t>
            </a:r>
          </a:p>
        </p:txBody>
      </p:sp>
      <p:pic>
        <p:nvPicPr>
          <p:cNvPr id="813" name="Image" descr="Image"/>
          <p:cNvPicPr>
            <a:picLocks noChangeAspect="1"/>
          </p:cNvPicPr>
          <p:nvPr/>
        </p:nvPicPr>
        <p:blipFill>
          <a:blip r:embed="rId4"/>
          <a:stretch>
            <a:fillRect/>
          </a:stretch>
        </p:blipFill>
        <p:spPr>
          <a:xfrm>
            <a:off x="356108" y="117946"/>
            <a:ext cx="1409704" cy="1880641"/>
          </a:xfrm>
          <a:prstGeom prst="rect">
            <a:avLst/>
          </a:prstGeom>
          <a:ln w="12700">
            <a:miter lim="400000"/>
          </a:ln>
        </p:spPr>
      </p:pic>
      <p:sp>
        <p:nvSpPr>
          <p:cNvPr id="814" name="Figure"/>
          <p:cNvSpPr/>
          <p:nvPr/>
        </p:nvSpPr>
        <p:spPr>
          <a:xfrm>
            <a:off x="191202" y="1237165"/>
            <a:ext cx="1561910" cy="825269"/>
          </a:xfrm>
          <a:custGeom>
            <a:avLst/>
            <a:gdLst/>
            <a:ahLst/>
            <a:cxnLst>
              <a:cxn ang="0">
                <a:pos x="wd2" y="hd2"/>
              </a:cxn>
              <a:cxn ang="5400000">
                <a:pos x="wd2" y="hd2"/>
              </a:cxn>
              <a:cxn ang="10800000">
                <a:pos x="wd2" y="hd2"/>
              </a:cxn>
              <a:cxn ang="16200000">
                <a:pos x="wd2" y="hd2"/>
              </a:cxn>
            </a:cxnLst>
            <a:rect l="0" t="0" r="r" b="b"/>
            <a:pathLst>
              <a:path w="19496" h="20438" extrusionOk="0">
                <a:moveTo>
                  <a:pt x="18275" y="0"/>
                </a:moveTo>
                <a:cubicBezTo>
                  <a:pt x="20969" y="6937"/>
                  <a:pt x="19039" y="15810"/>
                  <a:pt x="14121" y="19098"/>
                </a:cubicBezTo>
                <a:cubicBezTo>
                  <a:pt x="10378" y="21600"/>
                  <a:pt x="6474" y="20408"/>
                  <a:pt x="3721" y="17103"/>
                </a:cubicBezTo>
                <a:cubicBezTo>
                  <a:pt x="969" y="13797"/>
                  <a:pt x="-631" y="8377"/>
                  <a:pt x="236" y="2423"/>
                </a:cubicBezTo>
                <a:lnTo>
                  <a:pt x="18275" y="0"/>
                </a:lnTo>
                <a:close/>
              </a:path>
            </a:pathLst>
          </a:custGeom>
          <a:gradFill>
            <a:gsLst>
              <a:gs pos="0">
                <a:schemeClr val="accent2">
                  <a:hueOff val="167855"/>
                  <a:satOff val="17755"/>
                  <a:lumOff val="-16671"/>
                  <a:alpha val="25573"/>
                </a:schemeClr>
              </a:gs>
              <a:gs pos="100000">
                <a:schemeClr val="accent2">
                  <a:hueOff val="258623"/>
                  <a:satOff val="16006"/>
                  <a:lumOff val="-25223"/>
                  <a:alpha val="25573"/>
                </a:schemeClr>
              </a:gs>
            </a:gsLst>
            <a:lin ang="5400000"/>
          </a:gradFill>
          <a:ln w="25400">
            <a:solidFill>
              <a:srgbClr val="000000">
                <a:alpha val="25573"/>
              </a:srgb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15" name="Rectangle aux angles arrondis"/>
          <p:cNvSpPr/>
          <p:nvPr/>
        </p:nvSpPr>
        <p:spPr>
          <a:xfrm>
            <a:off x="830366" y="1058266"/>
            <a:ext cx="461187" cy="153095"/>
          </a:xfrm>
          <a:prstGeom prst="roundRect">
            <a:avLst>
              <a:gd name="adj" fmla="val 11922"/>
            </a:avLst>
          </a:pr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16" name="Racines du problème"/>
          <p:cNvSpPr txBox="1"/>
          <p:nvPr/>
        </p:nvSpPr>
        <p:spPr>
          <a:xfrm>
            <a:off x="54978" y="2143098"/>
            <a:ext cx="2206219" cy="374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b="0">
                <a:latin typeface="Helvetica Neue Light"/>
                <a:ea typeface="Helvetica Neue Light"/>
                <a:cs typeface="Helvetica Neue Light"/>
                <a:sym typeface="Helvetica Neue Light"/>
              </a:defRPr>
            </a:lvl1pPr>
          </a:lstStyle>
          <a:p>
            <a:r>
              <a:t>Racines du problème</a:t>
            </a:r>
          </a:p>
        </p:txBody>
      </p:sp>
      <p:sp>
        <p:nvSpPr>
          <p:cNvPr id="817" name="Discipline insuffisamment formalisée"/>
          <p:cNvSpPr/>
          <p:nvPr/>
        </p:nvSpPr>
        <p:spPr>
          <a:xfrm>
            <a:off x="8540634" y="5842689"/>
            <a:ext cx="3726996" cy="1354083"/>
          </a:xfrm>
          <a:prstGeom prst="roundRect">
            <a:avLst>
              <a:gd name="adj" fmla="val 14069"/>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Discipline insuffisamment formalisée</a:t>
            </a:r>
          </a:p>
        </p:txBody>
      </p:sp>
      <p:sp>
        <p:nvSpPr>
          <p:cNvPr id="818" name="Pas encore une fonction indépendante détachée de la direction"/>
          <p:cNvSpPr/>
          <p:nvPr/>
        </p:nvSpPr>
        <p:spPr>
          <a:xfrm>
            <a:off x="178502" y="5925122"/>
            <a:ext cx="3726996" cy="1271649"/>
          </a:xfrm>
          <a:prstGeom prst="roundRect">
            <a:avLst>
              <a:gd name="adj" fmla="val 14981"/>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Pas encore une fonction indépendante détachée de la direction</a:t>
            </a:r>
          </a:p>
        </p:txBody>
      </p:sp>
      <p:sp>
        <p:nvSpPr>
          <p:cNvPr id="819" name="Perçu comme de l’ingérence"/>
          <p:cNvSpPr/>
          <p:nvPr/>
        </p:nvSpPr>
        <p:spPr>
          <a:xfrm>
            <a:off x="3411637" y="7313261"/>
            <a:ext cx="3090764" cy="952501"/>
          </a:xfrm>
          <a:prstGeom prst="roundRect">
            <a:avLst>
              <a:gd name="adj" fmla="val 20000"/>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Perçu comme de l’ingérence</a:t>
            </a:r>
          </a:p>
        </p:txBody>
      </p:sp>
      <p:sp>
        <p:nvSpPr>
          <p:cNvPr id="820" name="Décalage entre le nécéssaire recul du chercheur et le besoin d’instantaneité du décideur"/>
          <p:cNvSpPr/>
          <p:nvPr/>
        </p:nvSpPr>
        <p:spPr>
          <a:xfrm>
            <a:off x="4079134" y="8376866"/>
            <a:ext cx="4267392" cy="1157925"/>
          </a:xfrm>
          <a:prstGeom prst="roundRect">
            <a:avLst>
              <a:gd name="adj" fmla="val 16452"/>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Décalage entre le nécéssaire recul du chercheur et le besoin d’instantaneité du décideur</a:t>
            </a:r>
          </a:p>
        </p:txBody>
      </p:sp>
      <p:sp>
        <p:nvSpPr>
          <p:cNvPr id="821" name="M&amp;E"/>
          <p:cNvSpPr/>
          <p:nvPr/>
        </p:nvSpPr>
        <p:spPr>
          <a:xfrm>
            <a:off x="12182231" y="117946"/>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sp>
        <p:nvSpPr>
          <p:cNvPr id="822" name="www.eval.fr…"/>
          <p:cNvSpPr txBox="1"/>
          <p:nvPr/>
        </p:nvSpPr>
        <p:spPr>
          <a:xfrm>
            <a:off x="11737705" y="9192988"/>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6"/>
              </a:rPr>
              <a:t>Sébastien Galéa</a:t>
            </a:r>
          </a:p>
        </p:txBody>
      </p:sp>
      <p:pic>
        <p:nvPicPr>
          <p:cNvPr id="823" name="logo.jpg" descr="logo.jpg">
            <a:hlinkClick r:id="rId5"/>
          </p:cNvPr>
          <p:cNvPicPr>
            <a:picLocks noChangeAspect="1"/>
          </p:cNvPicPr>
          <p:nvPr/>
        </p:nvPicPr>
        <p:blipFill>
          <a:blip r:embed="rId7"/>
          <a:stretch>
            <a:fillRect/>
          </a:stretch>
        </p:blipFill>
        <p:spPr>
          <a:xfrm>
            <a:off x="11352339" y="9288182"/>
            <a:ext cx="385344" cy="287553"/>
          </a:xfrm>
          <a:prstGeom prst="rect">
            <a:avLst/>
          </a:prstGeom>
          <a:ln w="25400"/>
        </p:spPr>
      </p:pic>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5" name="arbre-et-racine-03.jpg" descr="arbre-et-racine-03.jpg"/>
          <p:cNvPicPr>
            <a:picLocks noChangeAspect="1"/>
          </p:cNvPicPr>
          <p:nvPr/>
        </p:nvPicPr>
        <p:blipFill>
          <a:blip r:embed="rId2">
            <a:alphaModFix amt="45614"/>
          </a:blip>
          <a:stretch>
            <a:fillRect/>
          </a:stretch>
        </p:blipFill>
        <p:spPr>
          <a:xfrm>
            <a:off x="793890" y="-8076361"/>
            <a:ext cx="11535819" cy="15389573"/>
          </a:xfrm>
          <a:prstGeom prst="rect">
            <a:avLst/>
          </a:prstGeom>
          <a:ln w="12700">
            <a:miter lim="400000"/>
          </a:ln>
        </p:spPr>
      </p:pic>
      <p:grpSp>
        <p:nvGrpSpPr>
          <p:cNvPr id="828" name="Rectangle aux angles arrondis"/>
          <p:cNvGrpSpPr/>
          <p:nvPr/>
        </p:nvGrpSpPr>
        <p:grpSpPr>
          <a:xfrm>
            <a:off x="-127001" y="-88900"/>
            <a:ext cx="2443177" cy="3013974"/>
            <a:chOff x="0" y="0"/>
            <a:chExt cx="2443175" cy="3013973"/>
          </a:xfrm>
        </p:grpSpPr>
        <p:sp>
          <p:nvSpPr>
            <p:cNvPr id="827" name="Rectangle aux angles arrondis"/>
            <p:cNvSpPr/>
            <p:nvPr/>
          </p:nvSpPr>
          <p:spPr>
            <a:xfrm>
              <a:off x="127000" y="88899"/>
              <a:ext cx="2189176" cy="2683775"/>
            </a:xfrm>
            <a:prstGeom prst="roundRect">
              <a:avLst>
                <a:gd name="adj" fmla="val 17610"/>
              </a:avLst>
            </a:prstGeom>
            <a:solidFill>
              <a:srgbClr val="FFFFFF"/>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826" name="Rectangle aux angles arrondis Rectangle aux angles arrondis" descr="Rectangle aux angles arrondis Rectangle aux angles arrondis"/>
            <p:cNvPicPr>
              <a:picLocks/>
            </p:cNvPicPr>
            <p:nvPr/>
          </p:nvPicPr>
          <p:blipFill>
            <a:blip r:embed="rId3"/>
            <a:stretch>
              <a:fillRect/>
            </a:stretch>
          </p:blipFill>
          <p:spPr>
            <a:xfrm>
              <a:off x="0" y="0"/>
              <a:ext cx="2443176" cy="3013974"/>
            </a:xfrm>
            <a:prstGeom prst="rect">
              <a:avLst/>
            </a:prstGeom>
            <a:effectLst/>
          </p:spPr>
        </p:pic>
      </p:grpSp>
      <p:sp>
        <p:nvSpPr>
          <p:cNvPr id="829" name="Dispositif de Suivi et Evaluation (SE) insuffisant"/>
          <p:cNvSpPr/>
          <p:nvPr/>
        </p:nvSpPr>
        <p:spPr>
          <a:xfrm>
            <a:off x="3563778" y="117946"/>
            <a:ext cx="6962397" cy="694566"/>
          </a:xfrm>
          <a:prstGeom prst="roundRect">
            <a:avLst>
              <a:gd name="adj" fmla="val 27427"/>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100" b="0">
                <a:solidFill>
                  <a:srgbClr val="FFFFFF"/>
                </a:solidFill>
                <a:latin typeface="+mn-lt"/>
                <a:ea typeface="+mn-ea"/>
                <a:cs typeface="+mn-cs"/>
                <a:sym typeface="Helvetica Neue Medium"/>
              </a:defRPr>
            </a:lvl1pPr>
          </a:lstStyle>
          <a:p>
            <a:r>
              <a:t>Dispositif de Suivi et Evaluation (SE) insuffisant</a:t>
            </a:r>
          </a:p>
        </p:txBody>
      </p:sp>
      <p:sp>
        <p:nvSpPr>
          <p:cNvPr id="830" name="Une terminologie du SE variable d’une institution à l’autre, d’un responsable de projet à l’autre"/>
          <p:cNvSpPr/>
          <p:nvPr/>
        </p:nvSpPr>
        <p:spPr>
          <a:xfrm>
            <a:off x="3650370" y="5225686"/>
            <a:ext cx="6139799" cy="1194461"/>
          </a:xfrm>
          <a:prstGeom prst="roundRect">
            <a:avLst>
              <a:gd name="adj" fmla="val 16298"/>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100" b="0">
                <a:solidFill>
                  <a:srgbClr val="FFFFFF"/>
                </a:solidFill>
                <a:latin typeface="+mn-lt"/>
                <a:ea typeface="+mn-ea"/>
                <a:cs typeface="+mn-cs"/>
                <a:sym typeface="Helvetica Neue Medium"/>
              </a:defRPr>
            </a:lvl1pPr>
          </a:lstStyle>
          <a:p>
            <a:r>
              <a:t>Une terminologie du SE variable d’une institution à l’autre, d’un responsable de projet à l’autre </a:t>
            </a:r>
          </a:p>
        </p:txBody>
      </p:sp>
      <p:pic>
        <p:nvPicPr>
          <p:cNvPr id="831" name="Image" descr="Image"/>
          <p:cNvPicPr>
            <a:picLocks noChangeAspect="1"/>
          </p:cNvPicPr>
          <p:nvPr/>
        </p:nvPicPr>
        <p:blipFill>
          <a:blip r:embed="rId4"/>
          <a:stretch>
            <a:fillRect/>
          </a:stretch>
        </p:blipFill>
        <p:spPr>
          <a:xfrm>
            <a:off x="356108" y="117946"/>
            <a:ext cx="1409704" cy="1880641"/>
          </a:xfrm>
          <a:prstGeom prst="rect">
            <a:avLst/>
          </a:prstGeom>
          <a:ln w="12700">
            <a:miter lim="400000"/>
          </a:ln>
        </p:spPr>
      </p:pic>
      <p:sp>
        <p:nvSpPr>
          <p:cNvPr id="832" name="Figure"/>
          <p:cNvSpPr/>
          <p:nvPr/>
        </p:nvSpPr>
        <p:spPr>
          <a:xfrm>
            <a:off x="191202" y="1237165"/>
            <a:ext cx="1561910" cy="825269"/>
          </a:xfrm>
          <a:custGeom>
            <a:avLst/>
            <a:gdLst/>
            <a:ahLst/>
            <a:cxnLst>
              <a:cxn ang="0">
                <a:pos x="wd2" y="hd2"/>
              </a:cxn>
              <a:cxn ang="5400000">
                <a:pos x="wd2" y="hd2"/>
              </a:cxn>
              <a:cxn ang="10800000">
                <a:pos x="wd2" y="hd2"/>
              </a:cxn>
              <a:cxn ang="16200000">
                <a:pos x="wd2" y="hd2"/>
              </a:cxn>
            </a:cxnLst>
            <a:rect l="0" t="0" r="r" b="b"/>
            <a:pathLst>
              <a:path w="19496" h="20438" extrusionOk="0">
                <a:moveTo>
                  <a:pt x="18275" y="0"/>
                </a:moveTo>
                <a:cubicBezTo>
                  <a:pt x="20969" y="6937"/>
                  <a:pt x="19039" y="15810"/>
                  <a:pt x="14121" y="19098"/>
                </a:cubicBezTo>
                <a:cubicBezTo>
                  <a:pt x="10378" y="21600"/>
                  <a:pt x="6474" y="20408"/>
                  <a:pt x="3721" y="17103"/>
                </a:cubicBezTo>
                <a:cubicBezTo>
                  <a:pt x="969" y="13797"/>
                  <a:pt x="-631" y="8377"/>
                  <a:pt x="236" y="2423"/>
                </a:cubicBezTo>
                <a:lnTo>
                  <a:pt x="18275" y="0"/>
                </a:lnTo>
                <a:close/>
              </a:path>
            </a:pathLst>
          </a:custGeom>
          <a:gradFill>
            <a:gsLst>
              <a:gs pos="0">
                <a:schemeClr val="accent2">
                  <a:hueOff val="167855"/>
                  <a:satOff val="17755"/>
                  <a:lumOff val="-16671"/>
                  <a:alpha val="25573"/>
                </a:schemeClr>
              </a:gs>
              <a:gs pos="100000">
                <a:schemeClr val="accent2">
                  <a:hueOff val="258623"/>
                  <a:satOff val="16006"/>
                  <a:lumOff val="-25223"/>
                  <a:alpha val="25573"/>
                </a:schemeClr>
              </a:gs>
            </a:gsLst>
            <a:lin ang="5400000"/>
          </a:gradFill>
          <a:ln w="25400">
            <a:solidFill>
              <a:srgbClr val="000000">
                <a:alpha val="25573"/>
              </a:srgb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33" name="Rectangle aux angles arrondis"/>
          <p:cNvSpPr/>
          <p:nvPr/>
        </p:nvSpPr>
        <p:spPr>
          <a:xfrm>
            <a:off x="830366" y="1058266"/>
            <a:ext cx="461187" cy="153095"/>
          </a:xfrm>
          <a:prstGeom prst="roundRect">
            <a:avLst>
              <a:gd name="adj" fmla="val 11922"/>
            </a:avLst>
          </a:pr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34" name="Racines du problème"/>
          <p:cNvSpPr txBox="1"/>
          <p:nvPr/>
        </p:nvSpPr>
        <p:spPr>
          <a:xfrm>
            <a:off x="54978" y="2143098"/>
            <a:ext cx="2206219" cy="374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b="0">
                <a:latin typeface="Helvetica Neue Light"/>
                <a:ea typeface="Helvetica Neue Light"/>
                <a:cs typeface="Helvetica Neue Light"/>
                <a:sym typeface="Helvetica Neue Light"/>
              </a:defRPr>
            </a:lvl1pPr>
          </a:lstStyle>
          <a:p>
            <a:r>
              <a:t>Racines du problème</a:t>
            </a:r>
          </a:p>
        </p:txBody>
      </p:sp>
      <p:sp>
        <p:nvSpPr>
          <p:cNvPr id="835" name="M&amp;E"/>
          <p:cNvSpPr/>
          <p:nvPr/>
        </p:nvSpPr>
        <p:spPr>
          <a:xfrm>
            <a:off x="12182231" y="117946"/>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sp>
        <p:nvSpPr>
          <p:cNvPr id="836" name="www.eval.fr…"/>
          <p:cNvSpPr txBox="1"/>
          <p:nvPr/>
        </p:nvSpPr>
        <p:spPr>
          <a:xfrm>
            <a:off x="11737705" y="9192988"/>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6"/>
              </a:rPr>
              <a:t>Sébastien Galéa</a:t>
            </a:r>
          </a:p>
        </p:txBody>
      </p:sp>
      <p:pic>
        <p:nvPicPr>
          <p:cNvPr id="837" name="logo.jpg" descr="logo.jpg">
            <a:hlinkClick r:id="rId5"/>
          </p:cNvPr>
          <p:cNvPicPr>
            <a:picLocks noChangeAspect="1"/>
          </p:cNvPicPr>
          <p:nvPr/>
        </p:nvPicPr>
        <p:blipFill>
          <a:blip r:embed="rId7"/>
          <a:stretch>
            <a:fillRect/>
          </a:stretch>
        </p:blipFill>
        <p:spPr>
          <a:xfrm>
            <a:off x="11352339" y="9288182"/>
            <a:ext cx="385344" cy="287553"/>
          </a:xfrm>
          <a:prstGeom prst="rect">
            <a:avLst/>
          </a:prstGeom>
          <a:ln w="25400"/>
        </p:spPr>
      </p:pic>
      <p:sp>
        <p:nvSpPr>
          <p:cNvPr id="838" name="Des retards dans l’élaboration des plans de SE"/>
          <p:cNvSpPr/>
          <p:nvPr/>
        </p:nvSpPr>
        <p:spPr>
          <a:xfrm>
            <a:off x="2928073" y="1522336"/>
            <a:ext cx="8424267" cy="952501"/>
          </a:xfrm>
          <a:prstGeom prst="roundRect">
            <a:avLst>
              <a:gd name="adj" fmla="val 20000"/>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100" b="0">
                <a:solidFill>
                  <a:srgbClr val="FFFFFF"/>
                </a:solidFill>
                <a:latin typeface="+mn-lt"/>
                <a:ea typeface="+mn-ea"/>
                <a:cs typeface="+mn-cs"/>
                <a:sym typeface="Helvetica Neue Medium"/>
              </a:defRPr>
            </a:lvl1pPr>
          </a:lstStyle>
          <a:p>
            <a:r>
              <a:t>Des retards dans l’élaboration des plans de SE</a:t>
            </a:r>
          </a:p>
        </p:txBody>
      </p:sp>
      <p:sp>
        <p:nvSpPr>
          <p:cNvPr id="839" name="Un temps long et incompressible d’harmonisation des concepts et de la terminologie du SE dans les projets multi-acteurs"/>
          <p:cNvSpPr/>
          <p:nvPr/>
        </p:nvSpPr>
        <p:spPr>
          <a:xfrm>
            <a:off x="3534986" y="3138111"/>
            <a:ext cx="6486643" cy="1305350"/>
          </a:xfrm>
          <a:prstGeom prst="roundRect">
            <a:avLst>
              <a:gd name="adj" fmla="val 14594"/>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100" b="0">
                <a:solidFill>
                  <a:srgbClr val="FFFFFF"/>
                </a:solidFill>
                <a:latin typeface="+mn-lt"/>
                <a:ea typeface="+mn-ea"/>
                <a:cs typeface="+mn-cs"/>
                <a:sym typeface="Helvetica Neue Medium"/>
              </a:defRPr>
            </a:lvl1pPr>
          </a:lstStyle>
          <a:p>
            <a:r>
              <a:t>Un temps long et incompressible d’harmonisation des concepts et de la terminologie du SE dans les projets multi-acteurs</a:t>
            </a:r>
          </a:p>
        </p:txBody>
      </p:sp>
      <p:sp>
        <p:nvSpPr>
          <p:cNvPr id="840" name="Ligne"/>
          <p:cNvSpPr/>
          <p:nvPr/>
        </p:nvSpPr>
        <p:spPr>
          <a:xfrm flipV="1">
            <a:off x="6659309" y="2567384"/>
            <a:ext cx="1" cy="391820"/>
          </a:xfrm>
          <a:prstGeom prst="line">
            <a:avLst/>
          </a:prstGeom>
          <a:ln w="50800">
            <a:solidFill>
              <a:srgbClr val="000000"/>
            </a:solidFill>
            <a:miter lim="400000"/>
            <a:headEnd type="diamond"/>
            <a:tailEnd type="stealth"/>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41" name="Ligne"/>
          <p:cNvSpPr/>
          <p:nvPr/>
        </p:nvSpPr>
        <p:spPr>
          <a:xfrm flipV="1">
            <a:off x="6659309" y="4596598"/>
            <a:ext cx="1" cy="413411"/>
          </a:xfrm>
          <a:prstGeom prst="line">
            <a:avLst/>
          </a:prstGeom>
          <a:ln w="38100">
            <a:solidFill>
              <a:srgbClr val="000000"/>
            </a:solidFill>
            <a:miter lim="400000"/>
            <a:headEnd type="diamond"/>
            <a:tailEnd type="stealth"/>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42" name="Turn over important des responsables de projet"/>
          <p:cNvSpPr/>
          <p:nvPr/>
        </p:nvSpPr>
        <p:spPr>
          <a:xfrm>
            <a:off x="2739598" y="6997057"/>
            <a:ext cx="2206220" cy="1879728"/>
          </a:xfrm>
          <a:prstGeom prst="roundRect">
            <a:avLst>
              <a:gd name="adj" fmla="val 10356"/>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000" b="0">
                <a:solidFill>
                  <a:srgbClr val="FFFFFF"/>
                </a:solidFill>
                <a:latin typeface="+mn-lt"/>
                <a:ea typeface="+mn-ea"/>
                <a:cs typeface="+mn-cs"/>
                <a:sym typeface="Helvetica Neue Medium"/>
              </a:defRPr>
            </a:lvl1pPr>
          </a:lstStyle>
          <a:p>
            <a:r>
              <a:t>Turn over important des responsables de projet</a:t>
            </a:r>
          </a:p>
        </p:txBody>
      </p:sp>
      <p:sp>
        <p:nvSpPr>
          <p:cNvPr id="843" name="Durées trop courtes de projets pour instaurer une pratique pérenne"/>
          <p:cNvSpPr/>
          <p:nvPr/>
        </p:nvSpPr>
        <p:spPr>
          <a:xfrm>
            <a:off x="178502" y="6950603"/>
            <a:ext cx="2226102" cy="1926182"/>
          </a:xfrm>
          <a:prstGeom prst="roundRect">
            <a:avLst>
              <a:gd name="adj" fmla="val 11878"/>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900" b="0">
                <a:solidFill>
                  <a:srgbClr val="FFFFFF"/>
                </a:solidFill>
                <a:latin typeface="+mn-lt"/>
                <a:ea typeface="+mn-ea"/>
                <a:cs typeface="+mn-cs"/>
                <a:sym typeface="Helvetica Neue Medium"/>
              </a:defRPr>
            </a:lvl1pPr>
          </a:lstStyle>
          <a:p>
            <a:r>
              <a:t>Durées trop courtes de projets pour instaurer une pratique pérenne  </a:t>
            </a:r>
          </a:p>
        </p:txBody>
      </p:sp>
      <p:sp>
        <p:nvSpPr>
          <p:cNvPr id="844" name="Des habitudes disparates acquises lors des expériences individuelles précédentes"/>
          <p:cNvSpPr/>
          <p:nvPr/>
        </p:nvSpPr>
        <p:spPr>
          <a:xfrm>
            <a:off x="5280812" y="6950603"/>
            <a:ext cx="2443176" cy="1926182"/>
          </a:xfrm>
          <a:prstGeom prst="roundRect">
            <a:avLst>
              <a:gd name="adj" fmla="val 10356"/>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900" b="0">
                <a:solidFill>
                  <a:srgbClr val="FFFFFF"/>
                </a:solidFill>
                <a:latin typeface="+mn-lt"/>
                <a:ea typeface="+mn-ea"/>
                <a:cs typeface="+mn-cs"/>
                <a:sym typeface="Helvetica Neue Medium"/>
              </a:defRPr>
            </a:lvl1pPr>
          </a:lstStyle>
          <a:p>
            <a:r>
              <a:t>Des habitudes disparates acquises lors des expériences individuelles précédentes</a:t>
            </a:r>
          </a:p>
        </p:txBody>
      </p:sp>
      <p:sp>
        <p:nvSpPr>
          <p:cNvPr id="845" name="Ligne"/>
          <p:cNvSpPr/>
          <p:nvPr/>
        </p:nvSpPr>
        <p:spPr>
          <a:xfrm flipV="1">
            <a:off x="6613589" y="853056"/>
            <a:ext cx="1" cy="522055"/>
          </a:xfrm>
          <a:prstGeom prst="line">
            <a:avLst/>
          </a:prstGeom>
          <a:ln w="63500">
            <a:solidFill>
              <a:srgbClr val="000000"/>
            </a:solidFill>
            <a:miter lim="400000"/>
            <a:headEnd type="diamond"/>
            <a:tailEnd type="stealth"/>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46" name="Absence d’une autorité indépendante de régulation de la profession"/>
          <p:cNvSpPr/>
          <p:nvPr/>
        </p:nvSpPr>
        <p:spPr>
          <a:xfrm>
            <a:off x="8165793" y="6950603"/>
            <a:ext cx="2443177" cy="1926182"/>
          </a:xfrm>
          <a:prstGeom prst="roundRect">
            <a:avLst>
              <a:gd name="adj" fmla="val 10356"/>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900" b="0">
                <a:solidFill>
                  <a:srgbClr val="FFFFFF"/>
                </a:solidFill>
                <a:latin typeface="+mn-lt"/>
                <a:ea typeface="+mn-ea"/>
                <a:cs typeface="+mn-cs"/>
                <a:sym typeface="Helvetica Neue Medium"/>
              </a:defRPr>
            </a:lvl1pPr>
          </a:lstStyle>
          <a:p>
            <a:r>
              <a:t>Absence d’une autorité indépendante de régulation de la profession</a:t>
            </a:r>
          </a:p>
        </p:txBody>
      </p:sp>
      <p:sp>
        <p:nvSpPr>
          <p:cNvPr id="847" name="SE considéré comme non prioritaire"/>
          <p:cNvSpPr/>
          <p:nvPr/>
        </p:nvSpPr>
        <p:spPr>
          <a:xfrm>
            <a:off x="10608969" y="3138111"/>
            <a:ext cx="2395832" cy="1194461"/>
          </a:xfrm>
          <a:prstGeom prst="roundRect">
            <a:avLst>
              <a:gd name="adj" fmla="val 16562"/>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100" b="0">
                <a:solidFill>
                  <a:srgbClr val="FFFFFF"/>
                </a:solidFill>
                <a:latin typeface="+mn-lt"/>
                <a:ea typeface="+mn-ea"/>
                <a:cs typeface="+mn-cs"/>
                <a:sym typeface="Helvetica Neue Medium"/>
              </a:defRPr>
            </a:lvl1pPr>
          </a:lstStyle>
          <a:p>
            <a:r>
              <a:t>SE considéré comme non prioritaire</a:t>
            </a:r>
          </a:p>
        </p:txBody>
      </p:sp>
      <p:sp>
        <p:nvSpPr>
          <p:cNvPr id="848" name="Ligne"/>
          <p:cNvSpPr/>
          <p:nvPr/>
        </p:nvSpPr>
        <p:spPr>
          <a:xfrm flipH="1" flipV="1">
            <a:off x="10608969" y="2628284"/>
            <a:ext cx="743000" cy="412513"/>
          </a:xfrm>
          <a:prstGeom prst="line">
            <a:avLst/>
          </a:prstGeom>
          <a:ln w="25400">
            <a:solidFill>
              <a:srgbClr val="000000"/>
            </a:solidFill>
            <a:miter lim="400000"/>
            <a:headEnd type="diamond"/>
            <a:tailEnd type="stealth"/>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49" name="Rectangle aux angles arrondis"/>
          <p:cNvSpPr/>
          <p:nvPr/>
        </p:nvSpPr>
        <p:spPr>
          <a:xfrm>
            <a:off x="11234293" y="4503646"/>
            <a:ext cx="621459" cy="661546"/>
          </a:xfrm>
          <a:prstGeom prst="roundRect">
            <a:avLst>
              <a:gd name="adj" fmla="val 17630"/>
            </a:avLst>
          </a:prstGeom>
          <a:solidFill>
            <a:schemeClr val="accent4">
              <a:hueOff val="-461056"/>
              <a:satOff val="4338"/>
              <a:lumOff val="-10225"/>
            </a:schemeClr>
          </a:solidFill>
          <a:ln w="12700">
            <a:miter lim="400000"/>
          </a:ln>
        </p:spPr>
        <p:txBody>
          <a:bodyPr lIns="50800" tIns="50800" rIns="50800" bIns="50800" anchor="ctr"/>
          <a:lstStyle/>
          <a:p>
            <a:pPr>
              <a:defRPr sz="2100" b="0">
                <a:solidFill>
                  <a:srgbClr val="FFFFFF"/>
                </a:solidFill>
                <a:latin typeface="+mn-lt"/>
                <a:ea typeface="+mn-ea"/>
                <a:cs typeface="+mn-cs"/>
                <a:sym typeface="Helvetica Neue Medium"/>
              </a:defRPr>
            </a:pPr>
            <a:endParaRPr/>
          </a:p>
        </p:txBody>
      </p:sp>
      <p:sp>
        <p:nvSpPr>
          <p:cNvPr id="850" name="Rectangle aux angles arrondis"/>
          <p:cNvSpPr/>
          <p:nvPr/>
        </p:nvSpPr>
        <p:spPr>
          <a:xfrm>
            <a:off x="12117613" y="4503646"/>
            <a:ext cx="621459" cy="661546"/>
          </a:xfrm>
          <a:prstGeom prst="roundRect">
            <a:avLst>
              <a:gd name="adj" fmla="val 17630"/>
            </a:avLst>
          </a:prstGeom>
          <a:solidFill>
            <a:schemeClr val="accent4">
              <a:hueOff val="-461056"/>
              <a:satOff val="4338"/>
              <a:lumOff val="-10225"/>
            </a:schemeClr>
          </a:solidFill>
          <a:ln w="12700">
            <a:miter lim="400000"/>
          </a:ln>
        </p:spPr>
        <p:txBody>
          <a:bodyPr lIns="50800" tIns="50800" rIns="50800" bIns="50800" anchor="ctr"/>
          <a:lstStyle/>
          <a:p>
            <a:pPr>
              <a:defRPr sz="2100" b="0">
                <a:solidFill>
                  <a:srgbClr val="FFFFFF"/>
                </a:solidFill>
                <a:latin typeface="+mn-lt"/>
                <a:ea typeface="+mn-ea"/>
                <a:cs typeface="+mn-cs"/>
                <a:sym typeface="Helvetica Neue Medium"/>
              </a:defRPr>
            </a:pPr>
            <a:endParaRPr/>
          </a:p>
        </p:txBody>
      </p:sp>
      <p:sp>
        <p:nvSpPr>
          <p:cNvPr id="851" name="Rectangle aux angles arrondis"/>
          <p:cNvSpPr/>
          <p:nvPr/>
        </p:nvSpPr>
        <p:spPr>
          <a:xfrm>
            <a:off x="10730881" y="5342154"/>
            <a:ext cx="621459" cy="661546"/>
          </a:xfrm>
          <a:prstGeom prst="roundRect">
            <a:avLst>
              <a:gd name="adj" fmla="val 17630"/>
            </a:avLst>
          </a:prstGeom>
          <a:solidFill>
            <a:schemeClr val="accent4">
              <a:hueOff val="-461056"/>
              <a:satOff val="4338"/>
              <a:lumOff val="-10225"/>
            </a:schemeClr>
          </a:solidFill>
          <a:ln w="12700">
            <a:miter lim="400000"/>
          </a:ln>
        </p:spPr>
        <p:txBody>
          <a:bodyPr lIns="50800" tIns="50800" rIns="50800" bIns="50800" anchor="ctr"/>
          <a:lstStyle/>
          <a:p>
            <a:pPr>
              <a:defRPr sz="2100" b="0">
                <a:solidFill>
                  <a:srgbClr val="FFFFFF"/>
                </a:solidFill>
                <a:latin typeface="+mn-lt"/>
                <a:ea typeface="+mn-ea"/>
                <a:cs typeface="+mn-cs"/>
                <a:sym typeface="Helvetica Neue Medium"/>
              </a:defRPr>
            </a:pPr>
            <a:endParaRPr/>
          </a:p>
        </p:txBody>
      </p:sp>
      <p:sp>
        <p:nvSpPr>
          <p:cNvPr id="852" name="Rectangle aux angles arrondis"/>
          <p:cNvSpPr/>
          <p:nvPr/>
        </p:nvSpPr>
        <p:spPr>
          <a:xfrm>
            <a:off x="11560773" y="5342154"/>
            <a:ext cx="621459" cy="661546"/>
          </a:xfrm>
          <a:prstGeom prst="roundRect">
            <a:avLst>
              <a:gd name="adj" fmla="val 17630"/>
            </a:avLst>
          </a:prstGeom>
          <a:solidFill>
            <a:schemeClr val="accent4">
              <a:hueOff val="-461056"/>
              <a:satOff val="4338"/>
              <a:lumOff val="-10225"/>
            </a:schemeClr>
          </a:solidFill>
          <a:ln w="12700">
            <a:miter lim="400000"/>
          </a:ln>
        </p:spPr>
        <p:txBody>
          <a:bodyPr lIns="50800" tIns="50800" rIns="50800" bIns="50800" anchor="ctr"/>
          <a:lstStyle/>
          <a:p>
            <a:pPr>
              <a:defRPr sz="2100" b="0">
                <a:solidFill>
                  <a:srgbClr val="FFFFFF"/>
                </a:solidFill>
                <a:latin typeface="+mn-lt"/>
                <a:ea typeface="+mn-ea"/>
                <a:cs typeface="+mn-cs"/>
                <a:sym typeface="Helvetica Neue Medium"/>
              </a:defRPr>
            </a:pPr>
            <a:endParaRPr/>
          </a:p>
        </p:txBody>
      </p:sp>
      <p:sp>
        <p:nvSpPr>
          <p:cNvPr id="853" name="Ligne"/>
          <p:cNvSpPr/>
          <p:nvPr/>
        </p:nvSpPr>
        <p:spPr>
          <a:xfrm flipV="1">
            <a:off x="2157580" y="6047571"/>
            <a:ext cx="1226191" cy="807609"/>
          </a:xfrm>
          <a:prstGeom prst="line">
            <a:avLst/>
          </a:prstGeom>
          <a:ln w="25400">
            <a:solidFill>
              <a:srgbClr val="000000"/>
            </a:solidFill>
            <a:miter lim="400000"/>
            <a:headEnd type="diamond"/>
            <a:tailEnd type="stealth"/>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54" name="Rectangle aux angles arrondis"/>
          <p:cNvSpPr/>
          <p:nvPr/>
        </p:nvSpPr>
        <p:spPr>
          <a:xfrm>
            <a:off x="12329855" y="5342154"/>
            <a:ext cx="621459" cy="661546"/>
          </a:xfrm>
          <a:prstGeom prst="roundRect">
            <a:avLst>
              <a:gd name="adj" fmla="val 17630"/>
            </a:avLst>
          </a:prstGeom>
          <a:solidFill>
            <a:schemeClr val="accent4">
              <a:hueOff val="-461056"/>
              <a:satOff val="4338"/>
              <a:lumOff val="-10225"/>
            </a:schemeClr>
          </a:solidFill>
          <a:ln w="12700">
            <a:miter lim="400000"/>
          </a:ln>
        </p:spPr>
        <p:txBody>
          <a:bodyPr lIns="50800" tIns="50800" rIns="50800" bIns="50800" anchor="ctr"/>
          <a:lstStyle/>
          <a:p>
            <a:pPr>
              <a:defRPr sz="2100" b="0">
                <a:solidFill>
                  <a:srgbClr val="FFFFFF"/>
                </a:solidFill>
                <a:latin typeface="+mn-lt"/>
                <a:ea typeface="+mn-ea"/>
                <a:cs typeface="+mn-cs"/>
                <a:sym typeface="Helvetica Neue Medium"/>
              </a:defRPr>
            </a:pPr>
            <a:endParaRPr/>
          </a:p>
        </p:txBody>
      </p:sp>
      <p:sp>
        <p:nvSpPr>
          <p:cNvPr id="855" name="Ligne"/>
          <p:cNvSpPr/>
          <p:nvPr/>
        </p:nvSpPr>
        <p:spPr>
          <a:xfrm flipV="1">
            <a:off x="3934200" y="6527878"/>
            <a:ext cx="394733" cy="394733"/>
          </a:xfrm>
          <a:prstGeom prst="line">
            <a:avLst/>
          </a:prstGeom>
          <a:ln w="25400">
            <a:solidFill>
              <a:srgbClr val="000000"/>
            </a:solidFill>
            <a:miter lim="400000"/>
            <a:headEnd type="diamond"/>
            <a:tailEnd type="stealth"/>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56" name="Ligne"/>
          <p:cNvSpPr/>
          <p:nvPr/>
        </p:nvSpPr>
        <p:spPr>
          <a:xfrm flipV="1">
            <a:off x="6441440" y="6465971"/>
            <a:ext cx="1" cy="382086"/>
          </a:xfrm>
          <a:prstGeom prst="line">
            <a:avLst/>
          </a:prstGeom>
          <a:ln w="25400">
            <a:solidFill>
              <a:srgbClr val="000000"/>
            </a:solidFill>
            <a:miter lim="400000"/>
            <a:headEnd type="diamond"/>
            <a:tailEnd type="stealth"/>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57" name="Ligne"/>
          <p:cNvSpPr/>
          <p:nvPr/>
        </p:nvSpPr>
        <p:spPr>
          <a:xfrm flipH="1" flipV="1">
            <a:off x="8901156" y="6461646"/>
            <a:ext cx="394733" cy="394733"/>
          </a:xfrm>
          <a:prstGeom prst="line">
            <a:avLst/>
          </a:prstGeom>
          <a:ln w="25400">
            <a:solidFill>
              <a:srgbClr val="000000"/>
            </a:solidFill>
            <a:miter lim="400000"/>
            <a:headEnd type="diamond"/>
            <a:tailEnd type="stealth"/>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58" name="Rectangle"/>
          <p:cNvSpPr/>
          <p:nvPr/>
        </p:nvSpPr>
        <p:spPr>
          <a:xfrm>
            <a:off x="-1" y="6692239"/>
            <a:ext cx="5141750" cy="3061361"/>
          </a:xfrm>
          <a:prstGeom prst="rect">
            <a:avLst/>
          </a:prstGeom>
          <a:solidFill>
            <a:schemeClr val="accent2">
              <a:hueOff val="258623"/>
              <a:satOff val="16006"/>
              <a:lumOff val="-25223"/>
              <a:alpha val="12834"/>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59" name="STRATEGIE DE L’INSTITUTION"/>
          <p:cNvSpPr/>
          <p:nvPr/>
        </p:nvSpPr>
        <p:spPr>
          <a:xfrm>
            <a:off x="313407" y="8929001"/>
            <a:ext cx="1947790" cy="742167"/>
          </a:xfrm>
          <a:prstGeom prst="roundRect">
            <a:avLst>
              <a:gd name="adj" fmla="val 26878"/>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500" b="0">
                <a:solidFill>
                  <a:srgbClr val="FFFFFF"/>
                </a:solidFill>
                <a:latin typeface="Helvetica Neue Light"/>
                <a:ea typeface="Helvetica Neue Light"/>
                <a:cs typeface="Helvetica Neue Light"/>
                <a:sym typeface="Helvetica Neue Light"/>
              </a:defRPr>
            </a:lvl1pPr>
          </a:lstStyle>
          <a:p>
            <a:r>
              <a:t>STRATEGIE DE L’INSTITUTION</a:t>
            </a:r>
          </a:p>
        </p:txBody>
      </p:sp>
      <p:sp>
        <p:nvSpPr>
          <p:cNvPr id="860" name="MANAGEMENT DE L’INSTITUTION"/>
          <p:cNvSpPr/>
          <p:nvPr/>
        </p:nvSpPr>
        <p:spPr>
          <a:xfrm>
            <a:off x="2868813" y="8951762"/>
            <a:ext cx="1947790" cy="742167"/>
          </a:xfrm>
          <a:prstGeom prst="roundRect">
            <a:avLst>
              <a:gd name="adj" fmla="val 26878"/>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500" b="0">
                <a:solidFill>
                  <a:srgbClr val="FFFFFF"/>
                </a:solidFill>
                <a:latin typeface="Helvetica Neue Light"/>
                <a:ea typeface="Helvetica Neue Light"/>
                <a:cs typeface="Helvetica Neue Light"/>
                <a:sym typeface="Helvetica Neue Light"/>
              </a:defRPr>
            </a:lvl1pPr>
          </a:lstStyle>
          <a:p>
            <a:r>
              <a:t>MANAGEMENT DE L’INSTITUTION</a:t>
            </a:r>
          </a:p>
        </p:txBody>
      </p:sp>
      <p:sp>
        <p:nvSpPr>
          <p:cNvPr id="861" name="Rectangle"/>
          <p:cNvSpPr/>
          <p:nvPr/>
        </p:nvSpPr>
        <p:spPr>
          <a:xfrm>
            <a:off x="5280812" y="9288182"/>
            <a:ext cx="5450070" cy="287736"/>
          </a:xfrm>
          <a:prstGeom prst="rect">
            <a:avLst/>
          </a:prstGeom>
          <a:solidFill>
            <a:schemeClr val="accent2">
              <a:hueOff val="258623"/>
              <a:satOff val="16006"/>
              <a:lumOff val="-25223"/>
              <a:alpha val="12834"/>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62" name="Distinguer ce qui découle directement de la stratégie ou du mode de management de l’institution"/>
          <p:cNvSpPr txBox="1"/>
          <p:nvPr/>
        </p:nvSpPr>
        <p:spPr>
          <a:xfrm>
            <a:off x="5205016" y="9215595"/>
            <a:ext cx="5601662" cy="478334"/>
          </a:xfrm>
          <a:prstGeom prst="rect">
            <a:avLst/>
          </a:prstGeom>
          <a:solidFill>
            <a:schemeClr val="accent4"/>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sz="1200" b="0">
                <a:latin typeface="Helvetica Neue Black Condensed"/>
                <a:ea typeface="Helvetica Neue Black Condensed"/>
                <a:cs typeface="Helvetica Neue Black Condensed"/>
                <a:sym typeface="Helvetica Neue Black Condensed"/>
              </a:defRPr>
            </a:lvl1pPr>
          </a:lstStyle>
          <a:p>
            <a:r>
              <a:t>Distinguer ce qui découle directement de la stratégie ou du mode de management de l’institution</a:t>
            </a:r>
          </a:p>
        </p:txBody>
      </p:sp>
      <p:sp>
        <p:nvSpPr>
          <p:cNvPr id="863" name="Ligne"/>
          <p:cNvSpPr/>
          <p:nvPr/>
        </p:nvSpPr>
        <p:spPr>
          <a:xfrm flipH="1">
            <a:off x="4886134" y="9393801"/>
            <a:ext cx="327687" cy="1"/>
          </a:xfrm>
          <a:prstGeom prst="line">
            <a:avLst/>
          </a:prstGeom>
          <a:ln w="25400">
            <a:solidFill>
              <a:srgbClr val="000000"/>
            </a:solidFill>
            <a:miter lim="400000"/>
            <a:headEnd type="triangle" len="sm"/>
            <a:tailEnd type="stealth"/>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64" name="Exemple de focus sur un problème en particulier : l’harmonisation de la terminologie du suivi évaluation"/>
          <p:cNvSpPr/>
          <p:nvPr/>
        </p:nvSpPr>
        <p:spPr>
          <a:xfrm>
            <a:off x="54978" y="2867721"/>
            <a:ext cx="2349626" cy="2929702"/>
          </a:xfrm>
          <a:prstGeom prst="roundRect">
            <a:avLst>
              <a:gd name="adj" fmla="val 13640"/>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300" b="0">
                <a:latin typeface="Helvetica Neue Bold Condensed"/>
                <a:ea typeface="Helvetica Neue Bold Condensed"/>
                <a:cs typeface="Helvetica Neue Bold Condensed"/>
                <a:sym typeface="Helvetica Neue Bold Condensed"/>
              </a:defRPr>
            </a:lvl1pPr>
          </a:lstStyle>
          <a:p>
            <a:r>
              <a:t>Exemple de focus sur un problème en particulier : l’harmonisation de la terminologie du suivi évaluation </a:t>
            </a:r>
          </a:p>
        </p:txBody>
      </p:sp>
      <p:sp>
        <p:nvSpPr>
          <p:cNvPr id="865" name="Rechercher"/>
          <p:cNvSpPr/>
          <p:nvPr/>
        </p:nvSpPr>
        <p:spPr>
          <a:xfrm rot="5580000">
            <a:off x="2480745" y="3838291"/>
            <a:ext cx="1551258" cy="1818156"/>
          </a:xfrm>
          <a:custGeom>
            <a:avLst/>
            <a:gdLst/>
            <a:ahLst/>
            <a:cxnLst>
              <a:cxn ang="0">
                <a:pos x="wd2" y="hd2"/>
              </a:cxn>
              <a:cxn ang="5400000">
                <a:pos x="wd2" y="hd2"/>
              </a:cxn>
              <a:cxn ang="10800000">
                <a:pos x="wd2" y="hd2"/>
              </a:cxn>
              <a:cxn ang="16200000">
                <a:pos x="wd2" y="hd2"/>
              </a:cxn>
            </a:cxnLst>
            <a:rect l="0" t="0" r="r" b="b"/>
            <a:pathLst>
              <a:path w="20400" h="21502" extrusionOk="0">
                <a:moveTo>
                  <a:pt x="7928" y="4"/>
                </a:moveTo>
                <a:cubicBezTo>
                  <a:pt x="6343" y="54"/>
                  <a:pt x="4758" y="513"/>
                  <a:pt x="3383" y="1414"/>
                </a:cubicBezTo>
                <a:cubicBezTo>
                  <a:pt x="-286" y="3816"/>
                  <a:pt x="-1098" y="8454"/>
                  <a:pt x="1573" y="11753"/>
                </a:cubicBezTo>
                <a:cubicBezTo>
                  <a:pt x="3866" y="14587"/>
                  <a:pt x="8102" y="15587"/>
                  <a:pt x="11645" y="14130"/>
                </a:cubicBezTo>
                <a:lnTo>
                  <a:pt x="11895" y="14028"/>
                </a:lnTo>
                <a:lnTo>
                  <a:pt x="12039" y="14238"/>
                </a:lnTo>
                <a:cubicBezTo>
                  <a:pt x="12051" y="14256"/>
                  <a:pt x="12060" y="14269"/>
                  <a:pt x="12071" y="14282"/>
                </a:cubicBezTo>
                <a:lnTo>
                  <a:pt x="17686" y="21218"/>
                </a:lnTo>
                <a:cubicBezTo>
                  <a:pt x="17806" y="21366"/>
                  <a:pt x="17984" y="21464"/>
                  <a:pt x="18188" y="21493"/>
                </a:cubicBezTo>
                <a:cubicBezTo>
                  <a:pt x="18392" y="21522"/>
                  <a:pt x="18597" y="21479"/>
                  <a:pt x="18762" y="21371"/>
                </a:cubicBezTo>
                <a:lnTo>
                  <a:pt x="20082" y="20505"/>
                </a:lnTo>
                <a:cubicBezTo>
                  <a:pt x="20425" y="20281"/>
                  <a:pt x="20502" y="19847"/>
                  <a:pt x="20252" y="19538"/>
                </a:cubicBezTo>
                <a:lnTo>
                  <a:pt x="14637" y="12602"/>
                </a:lnTo>
                <a:cubicBezTo>
                  <a:pt x="14613" y="12572"/>
                  <a:pt x="14586" y="12546"/>
                  <a:pt x="14559" y="12521"/>
                </a:cubicBezTo>
                <a:lnTo>
                  <a:pt x="14359" y="12340"/>
                </a:lnTo>
                <a:lnTo>
                  <a:pt x="14540" y="12143"/>
                </a:lnTo>
                <a:cubicBezTo>
                  <a:pt x="16964" y="9533"/>
                  <a:pt x="17103" y="5790"/>
                  <a:pt x="14878" y="3042"/>
                </a:cubicBezTo>
                <a:cubicBezTo>
                  <a:pt x="13209" y="980"/>
                  <a:pt x="10569" y="-78"/>
                  <a:pt x="7928" y="4"/>
                </a:cubicBezTo>
                <a:close/>
                <a:moveTo>
                  <a:pt x="7952" y="1548"/>
                </a:moveTo>
                <a:cubicBezTo>
                  <a:pt x="8377" y="1533"/>
                  <a:pt x="8807" y="1556"/>
                  <a:pt x="9237" y="1617"/>
                </a:cubicBezTo>
                <a:cubicBezTo>
                  <a:pt x="10956" y="1861"/>
                  <a:pt x="12466" y="2690"/>
                  <a:pt x="13488" y="3952"/>
                </a:cubicBezTo>
                <a:cubicBezTo>
                  <a:pt x="15601" y="6562"/>
                  <a:pt x="14959" y="10231"/>
                  <a:pt x="12058" y="12131"/>
                </a:cubicBezTo>
                <a:cubicBezTo>
                  <a:pt x="10904" y="12887"/>
                  <a:pt x="9563" y="13250"/>
                  <a:pt x="8234" y="13250"/>
                </a:cubicBezTo>
                <a:cubicBezTo>
                  <a:pt x="6221" y="13250"/>
                  <a:pt x="4235" y="12415"/>
                  <a:pt x="2963" y="10843"/>
                </a:cubicBezTo>
                <a:cubicBezTo>
                  <a:pt x="850" y="8233"/>
                  <a:pt x="1491" y="4565"/>
                  <a:pt x="4393" y="2665"/>
                </a:cubicBezTo>
                <a:cubicBezTo>
                  <a:pt x="5446" y="1976"/>
                  <a:pt x="6677" y="1593"/>
                  <a:pt x="7952" y="1548"/>
                </a:cubicBezTo>
                <a:close/>
              </a:path>
            </a:pathLst>
          </a:cu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7" name="arbre-et-racine-03.jpg" descr="arbre-et-racine-03.jpg"/>
          <p:cNvPicPr>
            <a:picLocks noChangeAspect="1"/>
          </p:cNvPicPr>
          <p:nvPr/>
        </p:nvPicPr>
        <p:blipFill>
          <a:blip r:embed="rId2">
            <a:alphaModFix amt="45614"/>
          </a:blip>
          <a:stretch>
            <a:fillRect/>
          </a:stretch>
        </p:blipFill>
        <p:spPr>
          <a:xfrm>
            <a:off x="657207" y="280014"/>
            <a:ext cx="11535819" cy="15389573"/>
          </a:xfrm>
          <a:prstGeom prst="rect">
            <a:avLst/>
          </a:prstGeom>
          <a:ln w="12700">
            <a:miter lim="400000"/>
          </a:ln>
        </p:spPr>
      </p:pic>
      <p:grpSp>
        <p:nvGrpSpPr>
          <p:cNvPr id="870" name="Rectangle aux angles arrondis"/>
          <p:cNvGrpSpPr/>
          <p:nvPr/>
        </p:nvGrpSpPr>
        <p:grpSpPr>
          <a:xfrm>
            <a:off x="-118991" y="-88900"/>
            <a:ext cx="2676157" cy="2784705"/>
            <a:chOff x="0" y="0"/>
            <a:chExt cx="2676156" cy="2784704"/>
          </a:xfrm>
        </p:grpSpPr>
        <p:sp>
          <p:nvSpPr>
            <p:cNvPr id="869" name="Rectangle aux angles arrondis"/>
            <p:cNvSpPr/>
            <p:nvPr/>
          </p:nvSpPr>
          <p:spPr>
            <a:xfrm>
              <a:off x="127000" y="88900"/>
              <a:ext cx="2422157" cy="2454505"/>
            </a:xfrm>
            <a:prstGeom prst="roundRect">
              <a:avLst>
                <a:gd name="adj" fmla="val 15000"/>
              </a:avLst>
            </a:prstGeom>
            <a:solidFill>
              <a:srgbClr val="FFFFFF"/>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868" name="Rectangle aux angles arrondis Rectangle aux angles arrondis" descr="Rectangle aux angles arrondis Rectangle aux angles arrondis"/>
            <p:cNvPicPr>
              <a:picLocks/>
            </p:cNvPicPr>
            <p:nvPr/>
          </p:nvPicPr>
          <p:blipFill>
            <a:blip r:embed="rId3"/>
            <a:stretch>
              <a:fillRect/>
            </a:stretch>
          </p:blipFill>
          <p:spPr>
            <a:xfrm>
              <a:off x="0" y="0"/>
              <a:ext cx="2676157" cy="2784705"/>
            </a:xfrm>
            <a:prstGeom prst="rect">
              <a:avLst/>
            </a:prstGeom>
            <a:effectLst/>
          </p:spPr>
        </p:pic>
      </p:grpSp>
      <p:sp>
        <p:nvSpPr>
          <p:cNvPr id="871" name="Dispositif de suivi et évaluation insuffisant"/>
          <p:cNvSpPr/>
          <p:nvPr/>
        </p:nvSpPr>
        <p:spPr>
          <a:xfrm>
            <a:off x="3763076" y="8251922"/>
            <a:ext cx="5075938" cy="941453"/>
          </a:xfrm>
          <a:prstGeom prst="roundRect">
            <a:avLst>
              <a:gd name="adj" fmla="val 20235"/>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Dispositif de suivi et évaluation insuffisant</a:t>
            </a:r>
          </a:p>
        </p:txBody>
      </p:sp>
      <p:sp>
        <p:nvSpPr>
          <p:cNvPr id="872" name="Peu d’apprentissage"/>
          <p:cNvSpPr/>
          <p:nvPr/>
        </p:nvSpPr>
        <p:spPr>
          <a:xfrm>
            <a:off x="9772815" y="6242686"/>
            <a:ext cx="2791027" cy="1373891"/>
          </a:xfrm>
          <a:prstGeom prst="roundRect">
            <a:avLst>
              <a:gd name="adj" fmla="val 13866"/>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Peu d’apprentissage</a:t>
            </a:r>
          </a:p>
        </p:txBody>
      </p:sp>
      <p:sp>
        <p:nvSpPr>
          <p:cNvPr id="873" name="Programmes peu adaptés ou réorientations tardives"/>
          <p:cNvSpPr/>
          <p:nvPr/>
        </p:nvSpPr>
        <p:spPr>
          <a:xfrm>
            <a:off x="416302" y="3412873"/>
            <a:ext cx="11932803" cy="653770"/>
          </a:xfrm>
          <a:prstGeom prst="roundRect">
            <a:avLst>
              <a:gd name="adj" fmla="val 31267"/>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Programmes peu adaptés ou réorientations tardives</a:t>
            </a:r>
          </a:p>
        </p:txBody>
      </p:sp>
      <p:sp>
        <p:nvSpPr>
          <p:cNvPr id="874" name="Peu de visibilité sur ce qui marche ou non, le pourquoi et le comment"/>
          <p:cNvSpPr/>
          <p:nvPr/>
        </p:nvSpPr>
        <p:spPr>
          <a:xfrm>
            <a:off x="145643" y="4694771"/>
            <a:ext cx="3859035" cy="1373892"/>
          </a:xfrm>
          <a:prstGeom prst="roundRect">
            <a:avLst>
              <a:gd name="adj" fmla="val 13866"/>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Peu de visibilité sur ce qui marche ou non, le pourquoi et le comment </a:t>
            </a:r>
          </a:p>
        </p:txBody>
      </p:sp>
      <p:sp>
        <p:nvSpPr>
          <p:cNvPr id="875" name="Utilisation indadaptée de fonds publics"/>
          <p:cNvSpPr/>
          <p:nvPr/>
        </p:nvSpPr>
        <p:spPr>
          <a:xfrm>
            <a:off x="2665660" y="2612644"/>
            <a:ext cx="9111817" cy="653770"/>
          </a:xfrm>
          <a:prstGeom prst="roundRect">
            <a:avLst>
              <a:gd name="adj" fmla="val 33330"/>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Utilisation indadaptée de fonds publics</a:t>
            </a:r>
          </a:p>
        </p:txBody>
      </p:sp>
      <p:sp>
        <p:nvSpPr>
          <p:cNvPr id="876" name="Prises de décision à l’aveugle"/>
          <p:cNvSpPr/>
          <p:nvPr/>
        </p:nvSpPr>
        <p:spPr>
          <a:xfrm>
            <a:off x="9660049" y="5267304"/>
            <a:ext cx="3016559" cy="801358"/>
          </a:xfrm>
          <a:prstGeom prst="roundRect">
            <a:avLst>
              <a:gd name="adj" fmla="val 23772"/>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Prises de décision à l’aveugle</a:t>
            </a:r>
          </a:p>
        </p:txBody>
      </p:sp>
      <p:sp>
        <p:nvSpPr>
          <p:cNvPr id="877" name="Mauvaise image de l’industrie du développement"/>
          <p:cNvSpPr/>
          <p:nvPr/>
        </p:nvSpPr>
        <p:spPr>
          <a:xfrm>
            <a:off x="8116354" y="-1261832"/>
            <a:ext cx="4076819" cy="952501"/>
          </a:xfrm>
          <a:prstGeom prst="roundRect">
            <a:avLst>
              <a:gd name="adj" fmla="val 20000"/>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Mauvaise image de l’industrie du développement</a:t>
            </a:r>
          </a:p>
        </p:txBody>
      </p:sp>
      <p:sp>
        <p:nvSpPr>
          <p:cNvPr id="878" name="Visibilité sur la performance de la mise en oeuvre uniquement"/>
          <p:cNvSpPr/>
          <p:nvPr/>
        </p:nvSpPr>
        <p:spPr>
          <a:xfrm>
            <a:off x="4224222" y="5071781"/>
            <a:ext cx="5075938" cy="941452"/>
          </a:xfrm>
          <a:prstGeom prst="roundRect">
            <a:avLst>
              <a:gd name="adj" fmla="val 20235"/>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Visibilité sur la performance de la mise en oeuvre uniquement</a:t>
            </a:r>
          </a:p>
        </p:txBody>
      </p:sp>
      <p:sp>
        <p:nvSpPr>
          <p:cNvPr id="879" name="Suspicion de fraudes et de détournements"/>
          <p:cNvSpPr/>
          <p:nvPr/>
        </p:nvSpPr>
        <p:spPr>
          <a:xfrm>
            <a:off x="4371528" y="-2033999"/>
            <a:ext cx="3859034" cy="952501"/>
          </a:xfrm>
          <a:prstGeom prst="roundRect">
            <a:avLst>
              <a:gd name="adj" fmla="val 20000"/>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Suspicion de fraudes et de détournements</a:t>
            </a:r>
          </a:p>
        </p:txBody>
      </p:sp>
      <p:sp>
        <p:nvSpPr>
          <p:cNvPr id="880" name="Données non fiables"/>
          <p:cNvSpPr/>
          <p:nvPr/>
        </p:nvSpPr>
        <p:spPr>
          <a:xfrm>
            <a:off x="145643" y="6284188"/>
            <a:ext cx="1821184" cy="1373892"/>
          </a:xfrm>
          <a:prstGeom prst="roundRect">
            <a:avLst>
              <a:gd name="adj" fmla="val 13866"/>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Données non fiables</a:t>
            </a:r>
          </a:p>
        </p:txBody>
      </p:sp>
      <p:sp>
        <p:nvSpPr>
          <p:cNvPr id="881" name="Analyse en fin de projet uniquement"/>
          <p:cNvSpPr/>
          <p:nvPr/>
        </p:nvSpPr>
        <p:spPr>
          <a:xfrm>
            <a:off x="4224222" y="4318181"/>
            <a:ext cx="5221360" cy="653770"/>
          </a:xfrm>
          <a:prstGeom prst="roundRect">
            <a:avLst>
              <a:gd name="adj" fmla="val 29139"/>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Analyse en fin de projet uniquement</a:t>
            </a:r>
          </a:p>
        </p:txBody>
      </p:sp>
      <p:sp>
        <p:nvSpPr>
          <p:cNvPr id="882" name="Objectifs de développement humain non atteints"/>
          <p:cNvSpPr/>
          <p:nvPr/>
        </p:nvSpPr>
        <p:spPr>
          <a:xfrm>
            <a:off x="3259793" y="1653768"/>
            <a:ext cx="8176899" cy="753967"/>
          </a:xfrm>
          <a:prstGeom prst="roundRect">
            <a:avLst>
              <a:gd name="adj" fmla="val 28901"/>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Objectifs de développement humain non atteints</a:t>
            </a:r>
          </a:p>
        </p:txBody>
      </p:sp>
      <p:sp>
        <p:nvSpPr>
          <p:cNvPr id="883" name="Pas de participations des bénéficiaires à la conception du SSE"/>
          <p:cNvSpPr/>
          <p:nvPr/>
        </p:nvSpPr>
        <p:spPr>
          <a:xfrm>
            <a:off x="6447832" y="6068661"/>
            <a:ext cx="3232245" cy="1547916"/>
          </a:xfrm>
          <a:prstGeom prst="roundRect">
            <a:avLst>
              <a:gd name="adj" fmla="val 12307"/>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Pas de participations des bénéficiaires à la conception du SSE</a:t>
            </a:r>
          </a:p>
        </p:txBody>
      </p:sp>
      <p:sp>
        <p:nvSpPr>
          <p:cNvPr id="884" name="Construction intellectuelle complexe déconnectée de l’action"/>
          <p:cNvSpPr/>
          <p:nvPr/>
        </p:nvSpPr>
        <p:spPr>
          <a:xfrm>
            <a:off x="9184524" y="8096460"/>
            <a:ext cx="3379318" cy="1252377"/>
          </a:xfrm>
          <a:prstGeom prst="roundRect">
            <a:avLst>
              <a:gd name="adj" fmla="val 15211"/>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Construction intellectuelle complexe déconnectée de l’action </a:t>
            </a:r>
          </a:p>
        </p:txBody>
      </p:sp>
      <p:pic>
        <p:nvPicPr>
          <p:cNvPr id="885" name="Image" descr="Image"/>
          <p:cNvPicPr>
            <a:picLocks noChangeAspect="1"/>
          </p:cNvPicPr>
          <p:nvPr/>
        </p:nvPicPr>
        <p:blipFill>
          <a:blip r:embed="rId4"/>
          <a:stretch>
            <a:fillRect/>
          </a:stretch>
        </p:blipFill>
        <p:spPr>
          <a:xfrm>
            <a:off x="567972" y="280014"/>
            <a:ext cx="1420075" cy="1894476"/>
          </a:xfrm>
          <a:prstGeom prst="rect">
            <a:avLst/>
          </a:prstGeom>
          <a:ln w="12700">
            <a:miter lim="400000"/>
          </a:ln>
        </p:spPr>
      </p:pic>
      <p:sp>
        <p:nvSpPr>
          <p:cNvPr id="886" name="Figure"/>
          <p:cNvSpPr/>
          <p:nvPr/>
        </p:nvSpPr>
        <p:spPr>
          <a:xfrm>
            <a:off x="484048" y="177546"/>
            <a:ext cx="1470080" cy="1152430"/>
          </a:xfrm>
          <a:custGeom>
            <a:avLst/>
            <a:gdLst/>
            <a:ahLst/>
            <a:cxnLst>
              <a:cxn ang="0">
                <a:pos x="wd2" y="hd2"/>
              </a:cxn>
              <a:cxn ang="5400000">
                <a:pos x="wd2" y="hd2"/>
              </a:cxn>
              <a:cxn ang="10800000">
                <a:pos x="wd2" y="hd2"/>
              </a:cxn>
              <a:cxn ang="16200000">
                <a:pos x="wd2" y="hd2"/>
              </a:cxn>
            </a:cxnLst>
            <a:rect l="0" t="0" r="r" b="b"/>
            <a:pathLst>
              <a:path w="19496" h="20438" extrusionOk="0">
                <a:moveTo>
                  <a:pt x="18275" y="20438"/>
                </a:moveTo>
                <a:cubicBezTo>
                  <a:pt x="20969" y="13501"/>
                  <a:pt x="19039" y="4628"/>
                  <a:pt x="14121" y="1340"/>
                </a:cubicBezTo>
                <a:cubicBezTo>
                  <a:pt x="10378" y="-1162"/>
                  <a:pt x="6474" y="30"/>
                  <a:pt x="3721" y="3335"/>
                </a:cubicBezTo>
                <a:cubicBezTo>
                  <a:pt x="969" y="6641"/>
                  <a:pt x="-631" y="12061"/>
                  <a:pt x="236" y="18015"/>
                </a:cubicBezTo>
                <a:lnTo>
                  <a:pt x="18275" y="20438"/>
                </a:lnTo>
                <a:close/>
              </a:path>
            </a:pathLst>
          </a:custGeom>
          <a:gradFill>
            <a:gsLst>
              <a:gs pos="0">
                <a:schemeClr val="accent2">
                  <a:hueOff val="167855"/>
                  <a:satOff val="17755"/>
                  <a:lumOff val="-16671"/>
                  <a:alpha val="25573"/>
                </a:schemeClr>
              </a:gs>
              <a:gs pos="100000">
                <a:schemeClr val="accent2">
                  <a:hueOff val="258623"/>
                  <a:satOff val="16006"/>
                  <a:lumOff val="-25223"/>
                  <a:alpha val="25573"/>
                </a:schemeClr>
              </a:gs>
            </a:gsLst>
            <a:lin ang="5400000"/>
          </a:gradFill>
          <a:ln w="25400">
            <a:solidFill>
              <a:srgbClr val="000000">
                <a:alpha val="25573"/>
              </a:srgb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87" name="Rectangle aux angles arrondis"/>
          <p:cNvSpPr/>
          <p:nvPr/>
        </p:nvSpPr>
        <p:spPr>
          <a:xfrm>
            <a:off x="1047416" y="1227252"/>
            <a:ext cx="461187" cy="153095"/>
          </a:xfrm>
          <a:prstGeom prst="roundRect">
            <a:avLst>
              <a:gd name="adj" fmla="val 11922"/>
            </a:avLst>
          </a:pr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888" name="Conséquences…"/>
          <p:cNvSpPr txBox="1"/>
          <p:nvPr/>
        </p:nvSpPr>
        <p:spPr>
          <a:xfrm>
            <a:off x="448077" y="164846"/>
            <a:ext cx="1659865" cy="653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800" b="0">
                <a:latin typeface="Helvetica Neue Light"/>
                <a:ea typeface="Helvetica Neue Light"/>
                <a:cs typeface="Helvetica Neue Light"/>
                <a:sym typeface="Helvetica Neue Light"/>
              </a:defRPr>
            </a:pPr>
            <a:r>
              <a:t>Conséquences </a:t>
            </a:r>
          </a:p>
          <a:p>
            <a:pPr>
              <a:defRPr sz="1800" b="0">
                <a:latin typeface="Helvetica Neue Light"/>
                <a:ea typeface="Helvetica Neue Light"/>
                <a:cs typeface="Helvetica Neue Light"/>
                <a:sym typeface="Helvetica Neue Light"/>
              </a:defRPr>
            </a:pPr>
            <a:r>
              <a:t>du problème</a:t>
            </a:r>
          </a:p>
        </p:txBody>
      </p:sp>
      <p:sp>
        <p:nvSpPr>
          <p:cNvPr id="889" name="Déséquilibre quanti/quali"/>
          <p:cNvSpPr/>
          <p:nvPr/>
        </p:nvSpPr>
        <p:spPr>
          <a:xfrm>
            <a:off x="4224222" y="6388079"/>
            <a:ext cx="2130873" cy="1270001"/>
          </a:xfrm>
          <a:prstGeom prst="roundRect">
            <a:avLst>
              <a:gd name="adj" fmla="val 15000"/>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Déséquilibre quanti/quali</a:t>
            </a:r>
          </a:p>
        </p:txBody>
      </p:sp>
      <p:sp>
        <p:nvSpPr>
          <p:cNvPr id="890" name="Données indisponibles"/>
          <p:cNvSpPr/>
          <p:nvPr/>
        </p:nvSpPr>
        <p:spPr>
          <a:xfrm>
            <a:off x="2078440" y="6293357"/>
            <a:ext cx="1821185" cy="1323220"/>
          </a:xfrm>
          <a:prstGeom prst="roundRect">
            <a:avLst>
              <a:gd name="adj" fmla="val 14397"/>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Données indisponibles</a:t>
            </a:r>
          </a:p>
        </p:txBody>
      </p:sp>
      <p:sp>
        <p:nvSpPr>
          <p:cNvPr id="891" name="Développement limité"/>
          <p:cNvSpPr/>
          <p:nvPr/>
        </p:nvSpPr>
        <p:spPr>
          <a:xfrm>
            <a:off x="2989032" y="694892"/>
            <a:ext cx="4232537" cy="717091"/>
          </a:xfrm>
          <a:prstGeom prst="roundRect">
            <a:avLst>
              <a:gd name="adj" fmla="val 28901"/>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Développement limité </a:t>
            </a:r>
          </a:p>
        </p:txBody>
      </p:sp>
      <p:sp>
        <p:nvSpPr>
          <p:cNvPr id="892" name="Augmentation des inégalités"/>
          <p:cNvSpPr/>
          <p:nvPr/>
        </p:nvSpPr>
        <p:spPr>
          <a:xfrm>
            <a:off x="7348242" y="694892"/>
            <a:ext cx="4232536" cy="717091"/>
          </a:xfrm>
          <a:prstGeom prst="roundRect">
            <a:avLst>
              <a:gd name="adj" fmla="val 28901"/>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Augmentation des inégalités</a:t>
            </a:r>
          </a:p>
        </p:txBody>
      </p:sp>
      <p:sp>
        <p:nvSpPr>
          <p:cNvPr id="893" name="M&amp;E"/>
          <p:cNvSpPr/>
          <p:nvPr/>
        </p:nvSpPr>
        <p:spPr>
          <a:xfrm>
            <a:off x="12182231" y="117946"/>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5" name="3. Analyse des solutions/objectifs"/>
          <p:cNvSpPr txBox="1">
            <a:spLocks noGrp="1"/>
          </p:cNvSpPr>
          <p:nvPr>
            <p:ph type="title"/>
          </p:nvPr>
        </p:nvSpPr>
        <p:spPr>
          <a:prstGeom prst="rect">
            <a:avLst/>
          </a:prstGeom>
        </p:spPr>
        <p:txBody>
          <a:bodyPr/>
          <a:lstStyle/>
          <a:p>
            <a:r>
              <a:t>3. Analyse des solutions/objectifs</a:t>
            </a:r>
          </a:p>
        </p:txBody>
      </p:sp>
      <p:sp>
        <p:nvSpPr>
          <p:cNvPr id="896" name="Quelle réponse potentielle à chaque problème envisagé ?…"/>
          <p:cNvSpPr txBox="1">
            <a:spLocks noGrp="1"/>
          </p:cNvSpPr>
          <p:nvPr>
            <p:ph type="body" idx="1"/>
          </p:nvPr>
        </p:nvSpPr>
        <p:spPr>
          <a:xfrm>
            <a:off x="571500" y="2324100"/>
            <a:ext cx="12033688" cy="5513430"/>
          </a:xfrm>
          <a:prstGeom prst="rect">
            <a:avLst/>
          </a:prstGeom>
        </p:spPr>
        <p:txBody>
          <a:bodyPr/>
          <a:lstStyle/>
          <a:p>
            <a:pPr>
              <a:defRPr>
                <a:solidFill>
                  <a:srgbClr val="000000"/>
                </a:solidFill>
                <a:uFill>
                  <a:solidFill>
                    <a:srgbClr val="000000"/>
                  </a:solidFill>
                </a:uFill>
                <a:latin typeface="Helvetica Neue Light"/>
                <a:ea typeface="Helvetica Neue Light"/>
                <a:cs typeface="Helvetica Neue Light"/>
                <a:sym typeface="Helvetica Neue Light"/>
              </a:defRPr>
            </a:pPr>
            <a:r>
              <a:t>Quelle réponse potentielle à chaque problème envisagé ?</a:t>
            </a:r>
          </a:p>
          <a:p>
            <a:pPr>
              <a:defRPr>
                <a:solidFill>
                  <a:srgbClr val="000000"/>
                </a:solidFill>
                <a:uFill>
                  <a:solidFill>
                    <a:srgbClr val="000000"/>
                  </a:solidFill>
                </a:uFill>
                <a:latin typeface="Helvetica Neue Light"/>
                <a:ea typeface="Helvetica Neue Light"/>
                <a:cs typeface="Helvetica Neue Light"/>
                <a:sym typeface="Helvetica Neue Light"/>
              </a:defRPr>
            </a:pPr>
            <a:r>
              <a:t>Inverser les problèmes identifiés dans l’arbre en les reformulant par leurs contraires</a:t>
            </a:r>
          </a:p>
          <a:p>
            <a:pPr>
              <a:defRPr>
                <a:solidFill>
                  <a:srgbClr val="000000"/>
                </a:solidFill>
                <a:uFill>
                  <a:solidFill>
                    <a:srgbClr val="000000"/>
                  </a:solidFill>
                </a:uFill>
                <a:latin typeface="Helvetica Neue Light"/>
                <a:ea typeface="Helvetica Neue Light"/>
                <a:cs typeface="Helvetica Neue Light"/>
                <a:sym typeface="Helvetica Neue Light"/>
              </a:defRPr>
            </a:pPr>
            <a:r>
              <a:t>Lister les solutions et les objectifs potentiels </a:t>
            </a:r>
          </a:p>
          <a:p>
            <a:pPr>
              <a:defRPr>
                <a:solidFill>
                  <a:srgbClr val="000000"/>
                </a:solidFill>
                <a:uFill>
                  <a:solidFill>
                    <a:srgbClr val="000000"/>
                  </a:solidFill>
                </a:uFill>
                <a:latin typeface="Helvetica Neue Light"/>
                <a:ea typeface="Helvetica Neue Light"/>
                <a:cs typeface="Helvetica Neue Light"/>
                <a:sym typeface="Helvetica Neue Light"/>
              </a:defRPr>
            </a:pPr>
            <a:r>
              <a:t>Explorer les perceptions de chaque parties prenantes des changements anticipés</a:t>
            </a:r>
          </a:p>
          <a:p>
            <a:pPr>
              <a:defRPr>
                <a:solidFill>
                  <a:srgbClr val="000000"/>
                </a:solidFill>
                <a:uFill>
                  <a:solidFill>
                    <a:srgbClr val="000000"/>
                  </a:solidFill>
                </a:uFill>
                <a:latin typeface="Helvetica Neue Light"/>
                <a:ea typeface="Helvetica Neue Light"/>
                <a:cs typeface="Helvetica Neue Light"/>
                <a:sym typeface="Helvetica Neue Light"/>
              </a:defRPr>
            </a:pPr>
            <a:r>
              <a:t>Cette étape débute par le bas : les racines de l’arbre et les causes les plus profondes </a:t>
            </a:r>
          </a:p>
        </p:txBody>
      </p:sp>
      <p:sp>
        <p:nvSpPr>
          <p:cNvPr id="897"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sp>
        <p:nvSpPr>
          <p:cNvPr id="898" name="3. Arbre à solutions"/>
          <p:cNvSpPr/>
          <p:nvPr/>
        </p:nvSpPr>
        <p:spPr>
          <a:xfrm>
            <a:off x="9448279" y="0"/>
            <a:ext cx="3556521" cy="520314"/>
          </a:xfrm>
          <a:prstGeom prst="rect">
            <a:avLst/>
          </a:prstGeom>
          <a:solidFill>
            <a:schemeClr val="accent4">
              <a:hueOff val="-1081314"/>
              <a:satOff val="4338"/>
              <a:lumOff val="-893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200" b="0">
                <a:solidFill>
                  <a:srgbClr val="FFFFFF"/>
                </a:solidFill>
                <a:latin typeface="Helvetica Neue Light"/>
                <a:ea typeface="Helvetica Neue Light"/>
                <a:cs typeface="Helvetica Neue Light"/>
                <a:sym typeface="Helvetica Neue Light"/>
              </a:defRPr>
            </a:pPr>
            <a:r>
              <a:rPr sz="2700"/>
              <a:t>3</a:t>
            </a:r>
            <a:r>
              <a:rPr sz="3000"/>
              <a:t>. </a:t>
            </a:r>
            <a:r>
              <a:rPr sz="2700"/>
              <a:t>Arbre à solutions</a:t>
            </a:r>
          </a:p>
        </p:txBody>
      </p:sp>
      <p:pic>
        <p:nvPicPr>
          <p:cNvPr id="899" name="Capture d’écran 2019-11-15 à 14.22.42.png" descr="Capture d’écran 2019-11-15 à 14.22.42.png"/>
          <p:cNvPicPr>
            <a:picLocks noChangeAspect="1"/>
          </p:cNvPicPr>
          <p:nvPr/>
        </p:nvPicPr>
        <p:blipFill>
          <a:blip r:embed="rId3"/>
          <a:stretch>
            <a:fillRect/>
          </a:stretch>
        </p:blipFill>
        <p:spPr>
          <a:xfrm>
            <a:off x="1428750" y="7849414"/>
            <a:ext cx="10147300" cy="1422401"/>
          </a:xfrm>
          <a:prstGeom prst="rect">
            <a:avLst/>
          </a:prstGeom>
          <a:ln w="12700">
            <a:miter lim="400000"/>
          </a:ln>
        </p:spPr>
      </p:pic>
      <p:sp>
        <p:nvSpPr>
          <p:cNvPr id="900"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4"/>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Sébastien Galéa</a:t>
            </a:r>
          </a:p>
        </p:txBody>
      </p:sp>
      <p:pic>
        <p:nvPicPr>
          <p:cNvPr id="901" name="logo.jpg" descr="logo.jpg">
            <a:hlinkClick r:id="rId4"/>
          </p:cNvPr>
          <p:cNvPicPr>
            <a:picLocks noChangeAspect="1"/>
          </p:cNvPicPr>
          <p:nvPr/>
        </p:nvPicPr>
        <p:blipFill>
          <a:blip r:embed="rId6"/>
          <a:stretch>
            <a:fillRect/>
          </a:stretch>
        </p:blipFill>
        <p:spPr>
          <a:xfrm>
            <a:off x="11174718" y="9283644"/>
            <a:ext cx="385344" cy="287553"/>
          </a:xfrm>
          <a:prstGeom prst="rect">
            <a:avLst/>
          </a:prstGeom>
          <a:ln w="25400"/>
        </p:spPr>
      </p:pic>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5" name="3. Analyse des solutions/objectifs"/>
          <p:cNvSpPr txBox="1">
            <a:spLocks noGrp="1"/>
          </p:cNvSpPr>
          <p:nvPr>
            <p:ph type="title"/>
          </p:nvPr>
        </p:nvSpPr>
        <p:spPr>
          <a:prstGeom prst="rect">
            <a:avLst/>
          </a:prstGeom>
        </p:spPr>
        <p:txBody>
          <a:bodyPr/>
          <a:lstStyle/>
          <a:p>
            <a:r>
              <a:t>3. Analyse des solutions/objectifs</a:t>
            </a:r>
          </a:p>
        </p:txBody>
      </p:sp>
      <p:sp>
        <p:nvSpPr>
          <p:cNvPr id="906" name="Au niveau des racines apparaissent des activités et des réalisations…"/>
          <p:cNvSpPr txBox="1">
            <a:spLocks noGrp="1"/>
          </p:cNvSpPr>
          <p:nvPr>
            <p:ph type="body" idx="1"/>
          </p:nvPr>
        </p:nvSpPr>
        <p:spPr>
          <a:xfrm>
            <a:off x="571500" y="2324100"/>
            <a:ext cx="12033688" cy="5513430"/>
          </a:xfrm>
          <a:prstGeom prst="rect">
            <a:avLst/>
          </a:prstGeom>
        </p:spPr>
        <p:txBody>
          <a:bodyPr/>
          <a:lstStyle/>
          <a:p>
            <a:pPr>
              <a:defRPr>
                <a:solidFill>
                  <a:srgbClr val="000000"/>
                </a:solidFill>
                <a:uFill>
                  <a:solidFill>
                    <a:srgbClr val="000000"/>
                  </a:solidFill>
                </a:uFill>
                <a:latin typeface="Helvetica Neue Light"/>
                <a:ea typeface="Helvetica Neue Light"/>
                <a:cs typeface="Helvetica Neue Light"/>
                <a:sym typeface="Helvetica Neue Light"/>
              </a:defRPr>
            </a:pPr>
            <a:r>
              <a:t>Au niveau des racines apparaissent des activités et des réalisations</a:t>
            </a:r>
          </a:p>
          <a:p>
            <a:pPr>
              <a:defRPr>
                <a:solidFill>
                  <a:srgbClr val="000000"/>
                </a:solidFill>
                <a:uFill>
                  <a:solidFill>
                    <a:srgbClr val="000000"/>
                  </a:solidFill>
                </a:uFill>
                <a:latin typeface="Helvetica Neue Light"/>
                <a:ea typeface="Helvetica Neue Light"/>
                <a:cs typeface="Helvetica Neue Light"/>
                <a:sym typeface="Helvetica Neue Light"/>
              </a:defRPr>
            </a:pPr>
            <a:r>
              <a:t>Au niveau du tronc et des branches des objectifs à court, moyen et long terme</a:t>
            </a:r>
          </a:p>
          <a:p>
            <a:pPr>
              <a:defRPr>
                <a:solidFill>
                  <a:srgbClr val="000000"/>
                </a:solidFill>
                <a:uFill>
                  <a:solidFill>
                    <a:srgbClr val="000000"/>
                  </a:solidFill>
                </a:uFill>
                <a:latin typeface="Helvetica Neue Light"/>
                <a:ea typeface="Helvetica Neue Light"/>
                <a:cs typeface="Helvetica Neue Light"/>
                <a:sym typeface="Helvetica Neue Light"/>
              </a:defRPr>
            </a:pPr>
            <a:r>
              <a:t>Pour certains problèmes, hors de portée, le projet ne trouvera aucune prise : il convient cependant de conserver une trace de ces problèmes qui trouveront leur utilité au moment de concevoir les hypothèses (risque potentiels ?)</a:t>
            </a:r>
          </a:p>
        </p:txBody>
      </p:sp>
      <p:sp>
        <p:nvSpPr>
          <p:cNvPr id="907" name="Numéro de diapositive"/>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
        <p:nvSpPr>
          <p:cNvPr id="908" name="3. Arbre à solutions"/>
          <p:cNvSpPr/>
          <p:nvPr/>
        </p:nvSpPr>
        <p:spPr>
          <a:xfrm>
            <a:off x="9448279" y="0"/>
            <a:ext cx="3556521" cy="520314"/>
          </a:xfrm>
          <a:prstGeom prst="rect">
            <a:avLst/>
          </a:prstGeom>
          <a:solidFill>
            <a:schemeClr val="accent4">
              <a:hueOff val="-1081314"/>
              <a:satOff val="4338"/>
              <a:lumOff val="-893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200" b="0">
                <a:solidFill>
                  <a:srgbClr val="FFFFFF"/>
                </a:solidFill>
                <a:latin typeface="Helvetica Neue Light"/>
                <a:ea typeface="Helvetica Neue Light"/>
                <a:cs typeface="Helvetica Neue Light"/>
                <a:sym typeface="Helvetica Neue Light"/>
              </a:defRPr>
            </a:pPr>
            <a:r>
              <a:rPr sz="2700"/>
              <a:t>3</a:t>
            </a:r>
            <a:r>
              <a:rPr sz="3000"/>
              <a:t>. </a:t>
            </a:r>
            <a:r>
              <a:rPr sz="2700"/>
              <a:t>Arbre à solutions</a:t>
            </a:r>
          </a:p>
        </p:txBody>
      </p:sp>
      <p:sp>
        <p:nvSpPr>
          <p:cNvPr id="909" name="www.eval.fr…"/>
          <p:cNvSpPr txBox="1"/>
          <p:nvPr/>
        </p:nvSpPr>
        <p:spPr>
          <a:xfrm>
            <a:off x="11560084" y="92011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3"/>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4"/>
              </a:rPr>
              <a:t>Sébastien Galéa</a:t>
            </a:r>
          </a:p>
        </p:txBody>
      </p:sp>
      <p:pic>
        <p:nvPicPr>
          <p:cNvPr id="910" name="logo.jpg" descr="logo.jpg">
            <a:hlinkClick r:id="rId3"/>
          </p:cNvPr>
          <p:cNvPicPr>
            <a:picLocks noChangeAspect="1"/>
          </p:cNvPicPr>
          <p:nvPr/>
        </p:nvPicPr>
        <p:blipFill>
          <a:blip r:embed="rId5"/>
          <a:stretch>
            <a:fillRect/>
          </a:stretch>
        </p:blipFill>
        <p:spPr>
          <a:xfrm>
            <a:off x="11174718" y="9296344"/>
            <a:ext cx="385344" cy="287553"/>
          </a:xfrm>
          <a:prstGeom prst="rect">
            <a:avLst/>
          </a:prstGeom>
          <a:ln w="25400"/>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 name="Un petit cadre pour l’homme, un bon de géant pour l’humanité* ?"/>
          <p:cNvSpPr txBox="1"/>
          <p:nvPr/>
        </p:nvSpPr>
        <p:spPr>
          <a:xfrm>
            <a:off x="-560053" y="7411524"/>
            <a:ext cx="14124906" cy="69260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lvl1pPr>
              <a:defRPr b="0">
                <a:latin typeface="Helvetica Neue Light"/>
                <a:ea typeface="Helvetica Neue Light"/>
                <a:cs typeface="Helvetica Neue Light"/>
                <a:sym typeface="Helvetica Neue Light"/>
              </a:defRPr>
            </a:lvl1pPr>
          </a:lstStyle>
          <a:p>
            <a:r>
              <a:t>Un petit cadre pour l’homme, un bon de géant pour l’humanité* ?</a:t>
            </a:r>
          </a:p>
        </p:txBody>
      </p:sp>
      <p:pic>
        <p:nvPicPr>
          <p:cNvPr id="261" name="2019-07-17t110313z_277450349_rc15f3f80df0_rtrmadp_3_apps-moon-column_0.jpg" descr="2019-07-17t110313z_277450349_rc15f3f80df0_rtrmadp_3_apps-moon-column_0.jpg"/>
          <p:cNvPicPr>
            <a:picLocks noChangeAspect="1"/>
          </p:cNvPicPr>
          <p:nvPr/>
        </p:nvPicPr>
        <p:blipFill>
          <a:blip r:embed="rId3"/>
          <a:stretch>
            <a:fillRect/>
          </a:stretch>
        </p:blipFill>
        <p:spPr>
          <a:xfrm>
            <a:off x="1815789" y="1006368"/>
            <a:ext cx="9744296" cy="5500199"/>
          </a:xfrm>
          <a:prstGeom prst="rect">
            <a:avLst/>
          </a:prstGeom>
          <a:ln w="12700">
            <a:miter lim="400000"/>
          </a:ln>
        </p:spPr>
      </p:pic>
      <p:sp>
        <p:nvSpPr>
          <p:cNvPr id="262" name="INTRO"/>
          <p:cNvSpPr/>
          <p:nvPr/>
        </p:nvSpPr>
        <p:spPr>
          <a:xfrm>
            <a:off x="12007136" y="0"/>
            <a:ext cx="997664" cy="310347"/>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400" b="0">
                <a:solidFill>
                  <a:srgbClr val="FFFFFF"/>
                </a:solidFill>
                <a:latin typeface="+mn-lt"/>
                <a:ea typeface="+mn-ea"/>
                <a:cs typeface="+mn-cs"/>
                <a:sym typeface="Helvetica Neue Medium"/>
              </a:defRPr>
            </a:lvl1pPr>
          </a:lstStyle>
          <a:p>
            <a:r>
              <a:t>INTRO</a:t>
            </a:r>
          </a:p>
        </p:txBody>
      </p:sp>
      <p:sp>
        <p:nvSpPr>
          <p:cNvPr id="263" name="*La méthode du cadre logique a été développée en 1968 et déposée sur le bureau de la coopération américaine au cours de l’été 1969,…"/>
          <p:cNvSpPr txBox="1"/>
          <p:nvPr/>
        </p:nvSpPr>
        <p:spPr>
          <a:xfrm>
            <a:off x="-560053" y="7875530"/>
            <a:ext cx="14124906" cy="123870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sz="1500" b="0">
                <a:latin typeface="Helvetica Neue Light"/>
                <a:ea typeface="Helvetica Neue Light"/>
                <a:cs typeface="Helvetica Neue Light"/>
                <a:sym typeface="Helvetica Neue Light"/>
              </a:defRPr>
            </a:pPr>
            <a:r>
              <a:t>       *La méthode du cadre logique a été développée en 1968 et déposée sur le bureau de la coopération américaine au cours de l’été 1969, </a:t>
            </a:r>
          </a:p>
          <a:p>
            <a:pPr>
              <a:defRPr sz="1500" b="0">
                <a:latin typeface="Helvetica Neue Light"/>
                <a:ea typeface="Helvetica Neue Light"/>
                <a:cs typeface="Helvetica Neue Light"/>
                <a:sym typeface="Helvetica Neue Light"/>
              </a:defRPr>
            </a:pPr>
            <a:r>
              <a:t>au moment même où Neil Amstrong posait son premier pas sur la lune…</a:t>
            </a:r>
          </a:p>
          <a:p>
            <a:pPr>
              <a:defRPr sz="1500" b="0">
                <a:latin typeface="Helvetica Neue Light"/>
                <a:ea typeface="Helvetica Neue Light"/>
                <a:cs typeface="Helvetica Neue Light"/>
                <a:sym typeface="Helvetica Neue Light"/>
              </a:defRPr>
            </a:pPr>
            <a:endParaRPr/>
          </a:p>
          <a:p>
            <a:pPr>
              <a:defRPr sz="1600" b="0">
                <a:latin typeface="Helvetica Neue Light"/>
                <a:ea typeface="Helvetica Neue Light"/>
                <a:cs typeface="Helvetica Neue Light"/>
                <a:sym typeface="Helvetica Neue Light"/>
              </a:defRPr>
            </a:pPr>
            <a:r>
              <a:t>Avant de vous lancer dans les phases d’analyses, n’oubliez pas de consulter </a:t>
            </a:r>
            <a:r>
              <a:rPr u="sng">
                <a:hlinkClick r:id="rId4"/>
              </a:rPr>
              <a:t>ici</a:t>
            </a:r>
            <a:r>
              <a:t> une appréciation </a:t>
            </a:r>
          </a:p>
          <a:p>
            <a:pPr>
              <a:defRPr sz="1600" b="0">
                <a:latin typeface="Helvetica Neue Light"/>
                <a:ea typeface="Helvetica Neue Light"/>
                <a:cs typeface="Helvetica Neue Light"/>
                <a:sym typeface="Helvetica Neue Light"/>
              </a:defRPr>
            </a:pPr>
            <a:r>
              <a:t>des défauts et limites de la méthode du cadre logique.</a:t>
            </a:r>
          </a:p>
        </p:txBody>
      </p:sp>
      <p:sp>
        <p:nvSpPr>
          <p:cNvPr id="264"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6"/>
              </a:rPr>
              <a:t>Sébastien Galéa</a:t>
            </a:r>
          </a:p>
        </p:txBody>
      </p:sp>
      <p:pic>
        <p:nvPicPr>
          <p:cNvPr id="265" name="logo.jpg" descr="logo.jpg">
            <a:hlinkClick r:id="rId5"/>
          </p:cNvPr>
          <p:cNvPicPr>
            <a:picLocks noChangeAspect="1"/>
          </p:cNvPicPr>
          <p:nvPr/>
        </p:nvPicPr>
        <p:blipFill>
          <a:blip r:embed="rId7"/>
          <a:stretch>
            <a:fillRect/>
          </a:stretch>
        </p:blipFill>
        <p:spPr>
          <a:xfrm>
            <a:off x="11174718" y="9283644"/>
            <a:ext cx="385344" cy="287553"/>
          </a:xfrm>
          <a:prstGeom prst="rect">
            <a:avLst/>
          </a:prstGeom>
          <a:ln w="25400"/>
        </p:spPr>
      </p:pic>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1" name="arbre-et-racine-03.jpg" descr="arbre-et-racine-03.jpg"/>
          <p:cNvPicPr>
            <a:picLocks noChangeAspect="1"/>
          </p:cNvPicPr>
          <p:nvPr/>
        </p:nvPicPr>
        <p:blipFill>
          <a:blip r:embed="rId3">
            <a:alphaModFix amt="43507"/>
          </a:blip>
          <a:stretch>
            <a:fillRect/>
          </a:stretch>
        </p:blipFill>
        <p:spPr>
          <a:xfrm>
            <a:off x="757523" y="-2923487"/>
            <a:ext cx="11713024" cy="15625974"/>
          </a:xfrm>
          <a:prstGeom prst="rect">
            <a:avLst/>
          </a:prstGeom>
          <a:ln w="12700">
            <a:miter lim="400000"/>
          </a:ln>
        </p:spPr>
      </p:pic>
      <p:grpSp>
        <p:nvGrpSpPr>
          <p:cNvPr id="944" name="Rectangle aux angles arrondis"/>
          <p:cNvGrpSpPr/>
          <p:nvPr/>
        </p:nvGrpSpPr>
        <p:grpSpPr>
          <a:xfrm>
            <a:off x="-127001" y="-88900"/>
            <a:ext cx="2443177" cy="3013974"/>
            <a:chOff x="0" y="0"/>
            <a:chExt cx="2443175" cy="3013973"/>
          </a:xfrm>
        </p:grpSpPr>
        <p:sp>
          <p:nvSpPr>
            <p:cNvPr id="943" name="Rectangle aux angles arrondis"/>
            <p:cNvSpPr/>
            <p:nvPr/>
          </p:nvSpPr>
          <p:spPr>
            <a:xfrm>
              <a:off x="127000" y="88899"/>
              <a:ext cx="2189176" cy="2683775"/>
            </a:xfrm>
            <a:prstGeom prst="roundRect">
              <a:avLst>
                <a:gd name="adj" fmla="val 17610"/>
              </a:avLst>
            </a:prstGeom>
            <a:solidFill>
              <a:srgbClr val="FFFFFF"/>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942" name="Rectangle aux angles arrondis Rectangle aux angles arrondis" descr="Rectangle aux angles arrondis Rectangle aux angles arrondis"/>
            <p:cNvPicPr>
              <a:picLocks/>
            </p:cNvPicPr>
            <p:nvPr/>
          </p:nvPicPr>
          <p:blipFill>
            <a:blip r:embed="rId4"/>
            <a:stretch>
              <a:fillRect/>
            </a:stretch>
          </p:blipFill>
          <p:spPr>
            <a:xfrm>
              <a:off x="0" y="0"/>
              <a:ext cx="2443176" cy="3013974"/>
            </a:xfrm>
            <a:prstGeom prst="rect">
              <a:avLst/>
            </a:prstGeom>
            <a:effectLst/>
          </p:spPr>
        </p:pic>
      </p:grpSp>
      <p:sp>
        <p:nvSpPr>
          <p:cNvPr id="945" name="Opérationalisation du SSE"/>
          <p:cNvSpPr/>
          <p:nvPr/>
        </p:nvSpPr>
        <p:spPr>
          <a:xfrm>
            <a:off x="3964431" y="5007917"/>
            <a:ext cx="5075938" cy="694566"/>
          </a:xfrm>
          <a:prstGeom prst="roundRect">
            <a:avLst>
              <a:gd name="adj" fmla="val 27427"/>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Opérationalisation du SSE</a:t>
            </a:r>
          </a:p>
        </p:txBody>
      </p:sp>
      <p:pic>
        <p:nvPicPr>
          <p:cNvPr id="946" name="Image" descr="Image"/>
          <p:cNvPicPr>
            <a:picLocks noChangeAspect="1"/>
          </p:cNvPicPr>
          <p:nvPr/>
        </p:nvPicPr>
        <p:blipFill>
          <a:blip r:embed="rId5"/>
          <a:stretch>
            <a:fillRect/>
          </a:stretch>
        </p:blipFill>
        <p:spPr>
          <a:xfrm>
            <a:off x="356108" y="117946"/>
            <a:ext cx="1409704" cy="1880641"/>
          </a:xfrm>
          <a:prstGeom prst="rect">
            <a:avLst/>
          </a:prstGeom>
          <a:ln w="12700">
            <a:miter lim="400000"/>
          </a:ln>
        </p:spPr>
      </p:pic>
      <p:sp>
        <p:nvSpPr>
          <p:cNvPr id="947" name="Figure"/>
          <p:cNvSpPr/>
          <p:nvPr/>
        </p:nvSpPr>
        <p:spPr>
          <a:xfrm>
            <a:off x="191202" y="1237165"/>
            <a:ext cx="1561910" cy="825269"/>
          </a:xfrm>
          <a:custGeom>
            <a:avLst/>
            <a:gdLst/>
            <a:ahLst/>
            <a:cxnLst>
              <a:cxn ang="0">
                <a:pos x="wd2" y="hd2"/>
              </a:cxn>
              <a:cxn ang="5400000">
                <a:pos x="wd2" y="hd2"/>
              </a:cxn>
              <a:cxn ang="10800000">
                <a:pos x="wd2" y="hd2"/>
              </a:cxn>
              <a:cxn ang="16200000">
                <a:pos x="wd2" y="hd2"/>
              </a:cxn>
            </a:cxnLst>
            <a:rect l="0" t="0" r="r" b="b"/>
            <a:pathLst>
              <a:path w="19496" h="20438" extrusionOk="0">
                <a:moveTo>
                  <a:pt x="18275" y="0"/>
                </a:moveTo>
                <a:cubicBezTo>
                  <a:pt x="20969" y="6937"/>
                  <a:pt x="19039" y="15810"/>
                  <a:pt x="14121" y="19098"/>
                </a:cubicBezTo>
                <a:cubicBezTo>
                  <a:pt x="10378" y="21600"/>
                  <a:pt x="6474" y="20408"/>
                  <a:pt x="3721" y="17103"/>
                </a:cubicBezTo>
                <a:cubicBezTo>
                  <a:pt x="969" y="13797"/>
                  <a:pt x="-631" y="8377"/>
                  <a:pt x="236" y="2423"/>
                </a:cubicBezTo>
                <a:lnTo>
                  <a:pt x="18275" y="0"/>
                </a:lnTo>
                <a:close/>
              </a:path>
            </a:pathLst>
          </a:custGeom>
          <a:gradFill>
            <a:gsLst>
              <a:gs pos="0">
                <a:schemeClr val="accent2">
                  <a:hueOff val="167855"/>
                  <a:satOff val="17755"/>
                  <a:lumOff val="-16671"/>
                  <a:alpha val="25573"/>
                </a:schemeClr>
              </a:gs>
              <a:gs pos="100000">
                <a:schemeClr val="accent2">
                  <a:hueOff val="258623"/>
                  <a:satOff val="16006"/>
                  <a:lumOff val="-25223"/>
                  <a:alpha val="25573"/>
                </a:schemeClr>
              </a:gs>
            </a:gsLst>
            <a:lin ang="5400000"/>
          </a:gradFill>
          <a:ln w="25400">
            <a:solidFill>
              <a:srgbClr val="000000">
                <a:alpha val="25573"/>
              </a:srgb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948" name="Rectangle aux angles arrondis"/>
          <p:cNvSpPr/>
          <p:nvPr/>
        </p:nvSpPr>
        <p:spPr>
          <a:xfrm>
            <a:off x="830366" y="1058266"/>
            <a:ext cx="461187" cy="153095"/>
          </a:xfrm>
          <a:prstGeom prst="roundRect">
            <a:avLst>
              <a:gd name="adj" fmla="val 11922"/>
            </a:avLst>
          </a:pr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949" name="Racines du problème"/>
          <p:cNvSpPr txBox="1"/>
          <p:nvPr/>
        </p:nvSpPr>
        <p:spPr>
          <a:xfrm>
            <a:off x="54978" y="2143098"/>
            <a:ext cx="2206219" cy="374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b="0">
                <a:latin typeface="Helvetica Neue Light"/>
                <a:ea typeface="Helvetica Neue Light"/>
                <a:cs typeface="Helvetica Neue Light"/>
                <a:sym typeface="Helvetica Neue Light"/>
              </a:defRPr>
            </a:lvl1pPr>
          </a:lstStyle>
          <a:p>
            <a:r>
              <a:t>Racines du problème</a:t>
            </a:r>
          </a:p>
        </p:txBody>
      </p:sp>
      <p:sp>
        <p:nvSpPr>
          <p:cNvPr id="950" name="3. Arbre à solutions"/>
          <p:cNvSpPr/>
          <p:nvPr/>
        </p:nvSpPr>
        <p:spPr>
          <a:xfrm>
            <a:off x="9453178" y="0"/>
            <a:ext cx="3551622" cy="520314"/>
          </a:xfrm>
          <a:prstGeom prst="rect">
            <a:avLst/>
          </a:prstGeom>
          <a:solidFill>
            <a:schemeClr val="accent4">
              <a:hueOff val="-1081314"/>
              <a:satOff val="4338"/>
              <a:lumOff val="-893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200" b="0">
                <a:solidFill>
                  <a:srgbClr val="FFFFFF"/>
                </a:solidFill>
                <a:latin typeface="Helvetica Neue Light"/>
                <a:ea typeface="Helvetica Neue Light"/>
                <a:cs typeface="Helvetica Neue Light"/>
                <a:sym typeface="Helvetica Neue Light"/>
              </a:defRPr>
            </a:pPr>
            <a:r>
              <a:rPr sz="2700"/>
              <a:t>3</a:t>
            </a:r>
            <a:r>
              <a:rPr sz="3000"/>
              <a:t>. </a:t>
            </a:r>
            <a:r>
              <a:rPr sz="2700"/>
              <a:t>Arbre à solutions</a:t>
            </a:r>
          </a:p>
        </p:txBody>
      </p:sp>
      <p:sp>
        <p:nvSpPr>
          <p:cNvPr id="951" name="M&amp;E"/>
          <p:cNvSpPr/>
          <p:nvPr/>
        </p:nvSpPr>
        <p:spPr>
          <a:xfrm>
            <a:off x="12182231" y="710983"/>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sp>
        <p:nvSpPr>
          <p:cNvPr id="952" name="Solutions"/>
          <p:cNvSpPr/>
          <p:nvPr/>
        </p:nvSpPr>
        <p:spPr>
          <a:xfrm>
            <a:off x="2100933" y="6874707"/>
            <a:ext cx="3726996" cy="480442"/>
          </a:xfrm>
          <a:prstGeom prst="roundRect">
            <a:avLst>
              <a:gd name="adj" fmla="val 39651"/>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Solutions</a:t>
            </a:r>
          </a:p>
        </p:txBody>
      </p:sp>
      <p:sp>
        <p:nvSpPr>
          <p:cNvPr id="953" name="Objectifs"/>
          <p:cNvSpPr/>
          <p:nvPr/>
        </p:nvSpPr>
        <p:spPr>
          <a:xfrm>
            <a:off x="3657064" y="2925073"/>
            <a:ext cx="3213857" cy="520314"/>
          </a:xfrm>
          <a:prstGeom prst="roundRect">
            <a:avLst>
              <a:gd name="adj" fmla="val 41879"/>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Objectifs</a:t>
            </a:r>
          </a:p>
        </p:txBody>
      </p:sp>
      <p:sp>
        <p:nvSpPr>
          <p:cNvPr id="954" name="Rectangle aux angles arrondis"/>
          <p:cNvSpPr/>
          <p:nvPr/>
        </p:nvSpPr>
        <p:spPr>
          <a:xfrm>
            <a:off x="6502400" y="6874707"/>
            <a:ext cx="3726995" cy="480442"/>
          </a:xfrm>
          <a:prstGeom prst="roundRect">
            <a:avLst>
              <a:gd name="adj" fmla="val 39651"/>
            </a:avLst>
          </a:prstGeom>
          <a:solidFill>
            <a:schemeClr val="accent5">
              <a:lumOff val="-29866"/>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955" name="Rectangle aux angles arrondis"/>
          <p:cNvSpPr/>
          <p:nvPr/>
        </p:nvSpPr>
        <p:spPr>
          <a:xfrm>
            <a:off x="2100933" y="7916107"/>
            <a:ext cx="3726996" cy="480442"/>
          </a:xfrm>
          <a:prstGeom prst="roundRect">
            <a:avLst>
              <a:gd name="adj" fmla="val 39651"/>
            </a:avLst>
          </a:prstGeom>
          <a:solidFill>
            <a:schemeClr val="accent5">
              <a:lumOff val="-29866"/>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956" name="Rectangle aux angles arrondis"/>
          <p:cNvSpPr/>
          <p:nvPr/>
        </p:nvSpPr>
        <p:spPr>
          <a:xfrm>
            <a:off x="7501994" y="7916107"/>
            <a:ext cx="3726996" cy="480442"/>
          </a:xfrm>
          <a:prstGeom prst="roundRect">
            <a:avLst>
              <a:gd name="adj" fmla="val 39651"/>
            </a:avLst>
          </a:prstGeom>
          <a:solidFill>
            <a:schemeClr val="accent5">
              <a:lumOff val="-29866"/>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957" name="Rectangle aux angles arrondis"/>
          <p:cNvSpPr/>
          <p:nvPr/>
        </p:nvSpPr>
        <p:spPr>
          <a:xfrm>
            <a:off x="2100933" y="8957507"/>
            <a:ext cx="3726996" cy="480442"/>
          </a:xfrm>
          <a:prstGeom prst="roundRect">
            <a:avLst>
              <a:gd name="adj" fmla="val 39651"/>
            </a:avLst>
          </a:prstGeom>
          <a:solidFill>
            <a:schemeClr val="accent5">
              <a:lumOff val="-29866"/>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958" name="Rectangle aux angles arrondis"/>
          <p:cNvSpPr/>
          <p:nvPr/>
        </p:nvSpPr>
        <p:spPr>
          <a:xfrm>
            <a:off x="7053065" y="8957507"/>
            <a:ext cx="3726996" cy="480442"/>
          </a:xfrm>
          <a:prstGeom prst="roundRect">
            <a:avLst>
              <a:gd name="adj" fmla="val 39651"/>
            </a:avLst>
          </a:prstGeom>
          <a:solidFill>
            <a:schemeClr val="accent5">
              <a:lumOff val="-29866"/>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959" name="Rectangle aux angles arrondis"/>
          <p:cNvSpPr/>
          <p:nvPr/>
        </p:nvSpPr>
        <p:spPr>
          <a:xfrm>
            <a:off x="7015539" y="1882941"/>
            <a:ext cx="3213856" cy="520315"/>
          </a:xfrm>
          <a:prstGeom prst="roundRect">
            <a:avLst>
              <a:gd name="adj" fmla="val 41879"/>
            </a:avLst>
          </a:prstGeom>
          <a:solidFill>
            <a:schemeClr val="accent5"/>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960" name="Rectangle aux angles arrondis"/>
          <p:cNvSpPr/>
          <p:nvPr/>
        </p:nvSpPr>
        <p:spPr>
          <a:xfrm>
            <a:off x="2614073" y="710983"/>
            <a:ext cx="3213856" cy="520315"/>
          </a:xfrm>
          <a:prstGeom prst="roundRect">
            <a:avLst>
              <a:gd name="adj" fmla="val 41879"/>
            </a:avLst>
          </a:prstGeom>
          <a:solidFill>
            <a:schemeClr val="accent5"/>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961"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6"/>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7"/>
              </a:rPr>
              <a:t>Sébastien Galéa</a:t>
            </a:r>
          </a:p>
        </p:txBody>
      </p:sp>
      <p:pic>
        <p:nvPicPr>
          <p:cNvPr id="962" name="logo.jpg" descr="logo.jpg">
            <a:hlinkClick r:id="rId6"/>
          </p:cNvPr>
          <p:cNvPicPr>
            <a:picLocks noChangeAspect="1"/>
          </p:cNvPicPr>
          <p:nvPr/>
        </p:nvPicPr>
        <p:blipFill>
          <a:blip r:embed="rId8"/>
          <a:stretch>
            <a:fillRect/>
          </a:stretch>
        </p:blipFill>
        <p:spPr>
          <a:xfrm>
            <a:off x="11174718" y="9283644"/>
            <a:ext cx="385344" cy="287553"/>
          </a:xfrm>
          <a:prstGeom prst="rect">
            <a:avLst/>
          </a:prstGeom>
          <a:ln w="25400"/>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6" name="arbre-et-racine-03.jpg" descr="arbre-et-racine-03.jpg"/>
          <p:cNvPicPr>
            <a:picLocks noChangeAspect="1"/>
          </p:cNvPicPr>
          <p:nvPr/>
        </p:nvPicPr>
        <p:blipFill>
          <a:blip r:embed="rId3">
            <a:alphaModFix amt="43507"/>
          </a:blip>
          <a:stretch>
            <a:fillRect/>
          </a:stretch>
        </p:blipFill>
        <p:spPr>
          <a:xfrm>
            <a:off x="760592" y="-6163402"/>
            <a:ext cx="11713023" cy="15625974"/>
          </a:xfrm>
          <a:prstGeom prst="rect">
            <a:avLst/>
          </a:prstGeom>
          <a:ln w="12700">
            <a:miter lim="400000"/>
          </a:ln>
        </p:spPr>
      </p:pic>
      <p:grpSp>
        <p:nvGrpSpPr>
          <p:cNvPr id="969" name="Rectangle aux angles arrondis"/>
          <p:cNvGrpSpPr/>
          <p:nvPr/>
        </p:nvGrpSpPr>
        <p:grpSpPr>
          <a:xfrm>
            <a:off x="-127001" y="-88900"/>
            <a:ext cx="2443177" cy="3013974"/>
            <a:chOff x="0" y="0"/>
            <a:chExt cx="2443175" cy="3013973"/>
          </a:xfrm>
        </p:grpSpPr>
        <p:sp>
          <p:nvSpPr>
            <p:cNvPr id="968" name="Rectangle aux angles arrondis"/>
            <p:cNvSpPr/>
            <p:nvPr/>
          </p:nvSpPr>
          <p:spPr>
            <a:xfrm>
              <a:off x="127000" y="88899"/>
              <a:ext cx="2189176" cy="2683775"/>
            </a:xfrm>
            <a:prstGeom prst="roundRect">
              <a:avLst>
                <a:gd name="adj" fmla="val 17610"/>
              </a:avLst>
            </a:prstGeom>
            <a:solidFill>
              <a:srgbClr val="FFFFFF"/>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967" name="Rectangle aux angles arrondis Rectangle aux angles arrondis" descr="Rectangle aux angles arrondis Rectangle aux angles arrondis"/>
            <p:cNvPicPr>
              <a:picLocks/>
            </p:cNvPicPr>
            <p:nvPr/>
          </p:nvPicPr>
          <p:blipFill>
            <a:blip r:embed="rId4"/>
            <a:stretch>
              <a:fillRect/>
            </a:stretch>
          </p:blipFill>
          <p:spPr>
            <a:xfrm>
              <a:off x="0" y="0"/>
              <a:ext cx="2443176" cy="3013974"/>
            </a:xfrm>
            <a:prstGeom prst="rect">
              <a:avLst/>
            </a:prstGeom>
            <a:effectLst/>
          </p:spPr>
        </p:pic>
      </p:grpSp>
      <p:sp>
        <p:nvSpPr>
          <p:cNvPr id="970" name="Opérationalisation du SSE"/>
          <p:cNvSpPr/>
          <p:nvPr/>
        </p:nvSpPr>
        <p:spPr>
          <a:xfrm>
            <a:off x="3905497" y="1626482"/>
            <a:ext cx="5075938" cy="1033233"/>
          </a:xfrm>
          <a:prstGeom prst="roundRect">
            <a:avLst>
              <a:gd name="adj" fmla="val 18437"/>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Opérationalisation du SSE</a:t>
            </a:r>
          </a:p>
        </p:txBody>
      </p:sp>
      <p:sp>
        <p:nvSpPr>
          <p:cNvPr id="971" name="Ligne SE systématique"/>
          <p:cNvSpPr/>
          <p:nvPr/>
        </p:nvSpPr>
        <p:spPr>
          <a:xfrm>
            <a:off x="4267390" y="4683283"/>
            <a:ext cx="3963898" cy="952501"/>
          </a:xfrm>
          <a:prstGeom prst="roundRect">
            <a:avLst>
              <a:gd name="adj" fmla="val 20000"/>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Ligne SE systématique</a:t>
            </a:r>
          </a:p>
        </p:txBody>
      </p:sp>
      <p:sp>
        <p:nvSpPr>
          <p:cNvPr id="972" name="Créer l’intérêt pour l’évaluation"/>
          <p:cNvSpPr/>
          <p:nvPr/>
        </p:nvSpPr>
        <p:spPr>
          <a:xfrm>
            <a:off x="178502" y="7991936"/>
            <a:ext cx="3726996" cy="952501"/>
          </a:xfrm>
          <a:prstGeom prst="roundRect">
            <a:avLst>
              <a:gd name="adj" fmla="val 20000"/>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Créer l’intérêt pour l’évaluation</a:t>
            </a:r>
          </a:p>
        </p:txBody>
      </p:sp>
      <p:sp>
        <p:nvSpPr>
          <p:cNvPr id="973" name="Prouver l’utilité du SE"/>
          <p:cNvSpPr/>
          <p:nvPr/>
        </p:nvSpPr>
        <p:spPr>
          <a:xfrm>
            <a:off x="178502" y="7057680"/>
            <a:ext cx="3746689" cy="652797"/>
          </a:xfrm>
          <a:prstGeom prst="roundRect">
            <a:avLst>
              <a:gd name="adj" fmla="val 29182"/>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Prouver l’utilité du SE</a:t>
            </a:r>
          </a:p>
        </p:txBody>
      </p:sp>
      <p:sp>
        <p:nvSpPr>
          <p:cNvPr id="974" name="Augmentation du budget SE"/>
          <p:cNvSpPr/>
          <p:nvPr/>
        </p:nvSpPr>
        <p:spPr>
          <a:xfrm>
            <a:off x="4267390" y="3523878"/>
            <a:ext cx="3963898" cy="952501"/>
          </a:xfrm>
          <a:prstGeom prst="roundRect">
            <a:avLst>
              <a:gd name="adj" fmla="val 20000"/>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Augmentation du budget SE</a:t>
            </a:r>
          </a:p>
        </p:txBody>
      </p:sp>
      <p:sp>
        <p:nvSpPr>
          <p:cNvPr id="975" name="Augmentation des compétences"/>
          <p:cNvSpPr/>
          <p:nvPr/>
        </p:nvSpPr>
        <p:spPr>
          <a:xfrm>
            <a:off x="8540634" y="3523878"/>
            <a:ext cx="3726996" cy="952501"/>
          </a:xfrm>
          <a:prstGeom prst="roundRect">
            <a:avLst>
              <a:gd name="adj" fmla="val 20000"/>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Augmentation des compétences</a:t>
            </a:r>
          </a:p>
        </p:txBody>
      </p:sp>
      <p:sp>
        <p:nvSpPr>
          <p:cNvPr id="976" name="Créer une dynamique en interne"/>
          <p:cNvSpPr/>
          <p:nvPr/>
        </p:nvSpPr>
        <p:spPr>
          <a:xfrm>
            <a:off x="231048" y="4602550"/>
            <a:ext cx="3726996" cy="1033234"/>
          </a:xfrm>
          <a:prstGeom prst="roundRect">
            <a:avLst>
              <a:gd name="adj" fmla="val 18437"/>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Créer une dynamique en interne</a:t>
            </a:r>
          </a:p>
        </p:txBody>
      </p:sp>
      <p:sp>
        <p:nvSpPr>
          <p:cNvPr id="977" name="Création d’un pôle SE"/>
          <p:cNvSpPr/>
          <p:nvPr/>
        </p:nvSpPr>
        <p:spPr>
          <a:xfrm>
            <a:off x="8540635" y="4683283"/>
            <a:ext cx="3641597" cy="952501"/>
          </a:xfrm>
          <a:prstGeom prst="roundRect">
            <a:avLst>
              <a:gd name="adj" fmla="val 20000"/>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Création d’un pôle SE</a:t>
            </a:r>
          </a:p>
        </p:txBody>
      </p:sp>
      <p:sp>
        <p:nvSpPr>
          <p:cNvPr id="978" name="Infuser la culture de l’évaluation"/>
          <p:cNvSpPr/>
          <p:nvPr/>
        </p:nvSpPr>
        <p:spPr>
          <a:xfrm>
            <a:off x="231048" y="3523878"/>
            <a:ext cx="3641597" cy="952501"/>
          </a:xfrm>
          <a:prstGeom prst="roundRect">
            <a:avLst>
              <a:gd name="adj" fmla="val 20000"/>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Infuser la culture de l’évaluation</a:t>
            </a:r>
          </a:p>
        </p:txBody>
      </p:sp>
      <p:pic>
        <p:nvPicPr>
          <p:cNvPr id="979" name="Image" descr="Image"/>
          <p:cNvPicPr>
            <a:picLocks noChangeAspect="1"/>
          </p:cNvPicPr>
          <p:nvPr/>
        </p:nvPicPr>
        <p:blipFill>
          <a:blip r:embed="rId5"/>
          <a:stretch>
            <a:fillRect/>
          </a:stretch>
        </p:blipFill>
        <p:spPr>
          <a:xfrm>
            <a:off x="356108" y="117946"/>
            <a:ext cx="1409704" cy="1880641"/>
          </a:xfrm>
          <a:prstGeom prst="rect">
            <a:avLst/>
          </a:prstGeom>
          <a:ln w="12700">
            <a:miter lim="400000"/>
          </a:ln>
        </p:spPr>
      </p:pic>
      <p:sp>
        <p:nvSpPr>
          <p:cNvPr id="980" name="Figure"/>
          <p:cNvSpPr/>
          <p:nvPr/>
        </p:nvSpPr>
        <p:spPr>
          <a:xfrm>
            <a:off x="191202" y="1237165"/>
            <a:ext cx="1561910" cy="825269"/>
          </a:xfrm>
          <a:custGeom>
            <a:avLst/>
            <a:gdLst/>
            <a:ahLst/>
            <a:cxnLst>
              <a:cxn ang="0">
                <a:pos x="wd2" y="hd2"/>
              </a:cxn>
              <a:cxn ang="5400000">
                <a:pos x="wd2" y="hd2"/>
              </a:cxn>
              <a:cxn ang="10800000">
                <a:pos x="wd2" y="hd2"/>
              </a:cxn>
              <a:cxn ang="16200000">
                <a:pos x="wd2" y="hd2"/>
              </a:cxn>
            </a:cxnLst>
            <a:rect l="0" t="0" r="r" b="b"/>
            <a:pathLst>
              <a:path w="19496" h="20438" extrusionOk="0">
                <a:moveTo>
                  <a:pt x="18275" y="0"/>
                </a:moveTo>
                <a:cubicBezTo>
                  <a:pt x="20969" y="6937"/>
                  <a:pt x="19039" y="15810"/>
                  <a:pt x="14121" y="19098"/>
                </a:cubicBezTo>
                <a:cubicBezTo>
                  <a:pt x="10378" y="21600"/>
                  <a:pt x="6474" y="20408"/>
                  <a:pt x="3721" y="17103"/>
                </a:cubicBezTo>
                <a:cubicBezTo>
                  <a:pt x="969" y="13797"/>
                  <a:pt x="-631" y="8377"/>
                  <a:pt x="236" y="2423"/>
                </a:cubicBezTo>
                <a:lnTo>
                  <a:pt x="18275" y="0"/>
                </a:lnTo>
                <a:close/>
              </a:path>
            </a:pathLst>
          </a:custGeom>
          <a:gradFill>
            <a:gsLst>
              <a:gs pos="0">
                <a:schemeClr val="accent2">
                  <a:hueOff val="167855"/>
                  <a:satOff val="17755"/>
                  <a:lumOff val="-16671"/>
                  <a:alpha val="25573"/>
                </a:schemeClr>
              </a:gs>
              <a:gs pos="100000">
                <a:schemeClr val="accent2">
                  <a:hueOff val="258623"/>
                  <a:satOff val="16006"/>
                  <a:lumOff val="-25223"/>
                  <a:alpha val="25573"/>
                </a:schemeClr>
              </a:gs>
            </a:gsLst>
            <a:lin ang="5400000"/>
          </a:gradFill>
          <a:ln w="25400">
            <a:solidFill>
              <a:srgbClr val="000000">
                <a:alpha val="25573"/>
              </a:srgb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981" name="Rectangle aux angles arrondis"/>
          <p:cNvSpPr/>
          <p:nvPr/>
        </p:nvSpPr>
        <p:spPr>
          <a:xfrm>
            <a:off x="830366" y="1058266"/>
            <a:ext cx="461187" cy="153095"/>
          </a:xfrm>
          <a:prstGeom prst="roundRect">
            <a:avLst>
              <a:gd name="adj" fmla="val 11922"/>
            </a:avLst>
          </a:pr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982" name="Racines du problème"/>
          <p:cNvSpPr txBox="1"/>
          <p:nvPr/>
        </p:nvSpPr>
        <p:spPr>
          <a:xfrm>
            <a:off x="54978" y="2143098"/>
            <a:ext cx="2206219" cy="374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b="0">
                <a:latin typeface="Helvetica Neue Light"/>
                <a:ea typeface="Helvetica Neue Light"/>
                <a:cs typeface="Helvetica Neue Light"/>
                <a:sym typeface="Helvetica Neue Light"/>
              </a:defRPr>
            </a:lvl1pPr>
          </a:lstStyle>
          <a:p>
            <a:r>
              <a:t>Racines du problème</a:t>
            </a:r>
          </a:p>
        </p:txBody>
      </p:sp>
      <p:sp>
        <p:nvSpPr>
          <p:cNvPr id="983" name="Intégrer le SE à l’organigramme"/>
          <p:cNvSpPr/>
          <p:nvPr/>
        </p:nvSpPr>
        <p:spPr>
          <a:xfrm>
            <a:off x="178502" y="5925122"/>
            <a:ext cx="3726996" cy="851099"/>
          </a:xfrm>
          <a:prstGeom prst="roundRect">
            <a:avLst>
              <a:gd name="adj" fmla="val 22383"/>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Intégrer le SE à l’organigramme</a:t>
            </a:r>
          </a:p>
        </p:txBody>
      </p:sp>
      <p:sp>
        <p:nvSpPr>
          <p:cNvPr id="984" name="3. Arbre à solutions"/>
          <p:cNvSpPr/>
          <p:nvPr/>
        </p:nvSpPr>
        <p:spPr>
          <a:xfrm>
            <a:off x="9453178" y="0"/>
            <a:ext cx="3551622" cy="520314"/>
          </a:xfrm>
          <a:prstGeom prst="rect">
            <a:avLst/>
          </a:prstGeom>
          <a:solidFill>
            <a:schemeClr val="accent4">
              <a:hueOff val="-1081314"/>
              <a:satOff val="4338"/>
              <a:lumOff val="-893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200" b="0">
                <a:solidFill>
                  <a:srgbClr val="FFFFFF"/>
                </a:solidFill>
                <a:latin typeface="Helvetica Neue Light"/>
                <a:ea typeface="Helvetica Neue Light"/>
                <a:cs typeface="Helvetica Neue Light"/>
                <a:sym typeface="Helvetica Neue Light"/>
              </a:defRPr>
            </a:pPr>
            <a:r>
              <a:rPr sz="2700"/>
              <a:t>3</a:t>
            </a:r>
            <a:r>
              <a:rPr sz="3000"/>
              <a:t>. </a:t>
            </a:r>
            <a:r>
              <a:rPr sz="2700"/>
              <a:t>Arbre à solutions</a:t>
            </a:r>
          </a:p>
        </p:txBody>
      </p:sp>
      <p:sp>
        <p:nvSpPr>
          <p:cNvPr id="985" name="M&amp;E"/>
          <p:cNvSpPr/>
          <p:nvPr/>
        </p:nvSpPr>
        <p:spPr>
          <a:xfrm>
            <a:off x="12182231" y="710983"/>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sp>
        <p:nvSpPr>
          <p:cNvPr id="986" name="Métier récent"/>
          <p:cNvSpPr/>
          <p:nvPr/>
        </p:nvSpPr>
        <p:spPr>
          <a:xfrm>
            <a:off x="8626033" y="7515686"/>
            <a:ext cx="3641597" cy="952501"/>
          </a:xfrm>
          <a:prstGeom prst="roundRect">
            <a:avLst>
              <a:gd name="adj" fmla="val 20000"/>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Métier récent</a:t>
            </a:r>
          </a:p>
        </p:txBody>
      </p:sp>
      <p:sp>
        <p:nvSpPr>
          <p:cNvPr id="987" name="Discipline insuffisamment formalisée"/>
          <p:cNvSpPr/>
          <p:nvPr/>
        </p:nvSpPr>
        <p:spPr>
          <a:xfrm>
            <a:off x="8626033" y="6350671"/>
            <a:ext cx="3726996" cy="952501"/>
          </a:xfrm>
          <a:prstGeom prst="roundRect">
            <a:avLst>
              <a:gd name="adj" fmla="val 20000"/>
            </a:avLst>
          </a:prstGeom>
          <a:solidFill>
            <a:schemeClr val="accent2">
              <a:hueOff val="258623"/>
              <a:satOff val="16006"/>
              <a:lumOff val="-25223"/>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Discipline insuffisamment formalisée</a:t>
            </a:r>
          </a:p>
        </p:txBody>
      </p:sp>
      <p:sp>
        <p:nvSpPr>
          <p:cNvPr id="988"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6"/>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7"/>
              </a:rPr>
              <a:t>Sébastien Galéa</a:t>
            </a:r>
          </a:p>
        </p:txBody>
      </p:sp>
      <p:pic>
        <p:nvPicPr>
          <p:cNvPr id="989" name="logo.jpg" descr="logo.jpg">
            <a:hlinkClick r:id="rId6"/>
          </p:cNvPr>
          <p:cNvPicPr>
            <a:picLocks noChangeAspect="1"/>
          </p:cNvPicPr>
          <p:nvPr/>
        </p:nvPicPr>
        <p:blipFill>
          <a:blip r:embed="rId8"/>
          <a:stretch>
            <a:fillRect/>
          </a:stretch>
        </p:blipFill>
        <p:spPr>
          <a:xfrm>
            <a:off x="11174718" y="9283644"/>
            <a:ext cx="385344" cy="287553"/>
          </a:xfrm>
          <a:prstGeom prst="rect">
            <a:avLst/>
          </a:prstGeom>
          <a:ln w="25400"/>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 name="arbre-et-racine-03.jpg" descr="arbre-et-racine-03.jpg"/>
          <p:cNvPicPr>
            <a:picLocks noChangeAspect="1"/>
          </p:cNvPicPr>
          <p:nvPr/>
        </p:nvPicPr>
        <p:blipFill>
          <a:blip r:embed="rId3">
            <a:alphaModFix amt="45614"/>
          </a:blip>
          <a:stretch>
            <a:fillRect/>
          </a:stretch>
        </p:blipFill>
        <p:spPr>
          <a:xfrm>
            <a:off x="734417" y="260156"/>
            <a:ext cx="11535819" cy="15389574"/>
          </a:xfrm>
          <a:prstGeom prst="rect">
            <a:avLst/>
          </a:prstGeom>
          <a:ln w="12700">
            <a:miter lim="400000"/>
          </a:ln>
        </p:spPr>
      </p:pic>
      <p:grpSp>
        <p:nvGrpSpPr>
          <p:cNvPr id="996" name="Rectangle aux angles arrondis"/>
          <p:cNvGrpSpPr/>
          <p:nvPr/>
        </p:nvGrpSpPr>
        <p:grpSpPr>
          <a:xfrm>
            <a:off x="-118991" y="-88900"/>
            <a:ext cx="2676157" cy="2784705"/>
            <a:chOff x="0" y="0"/>
            <a:chExt cx="2676156" cy="2784704"/>
          </a:xfrm>
        </p:grpSpPr>
        <p:sp>
          <p:nvSpPr>
            <p:cNvPr id="995" name="Rectangle aux angles arrondis"/>
            <p:cNvSpPr/>
            <p:nvPr/>
          </p:nvSpPr>
          <p:spPr>
            <a:xfrm>
              <a:off x="127000" y="88900"/>
              <a:ext cx="2422157" cy="2454505"/>
            </a:xfrm>
            <a:prstGeom prst="roundRect">
              <a:avLst>
                <a:gd name="adj" fmla="val 15000"/>
              </a:avLst>
            </a:prstGeom>
            <a:solidFill>
              <a:srgbClr val="FFFFFF"/>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994" name="Rectangle aux angles arrondis Rectangle aux angles arrondis" descr="Rectangle aux angles arrondis Rectangle aux angles arrondis"/>
            <p:cNvPicPr>
              <a:picLocks/>
            </p:cNvPicPr>
            <p:nvPr/>
          </p:nvPicPr>
          <p:blipFill>
            <a:blip r:embed="rId4"/>
            <a:stretch>
              <a:fillRect/>
            </a:stretch>
          </p:blipFill>
          <p:spPr>
            <a:xfrm>
              <a:off x="0" y="0"/>
              <a:ext cx="2676157" cy="2784705"/>
            </a:xfrm>
            <a:prstGeom prst="rect">
              <a:avLst/>
            </a:prstGeom>
            <a:effectLst/>
          </p:spPr>
        </p:pic>
      </p:grpSp>
      <p:sp>
        <p:nvSpPr>
          <p:cNvPr id="997" name="Opérationalisation du SSE"/>
          <p:cNvSpPr/>
          <p:nvPr/>
        </p:nvSpPr>
        <p:spPr>
          <a:xfrm>
            <a:off x="3697458" y="8170209"/>
            <a:ext cx="5075938" cy="1178628"/>
          </a:xfrm>
          <a:prstGeom prst="roundRect">
            <a:avLst>
              <a:gd name="adj" fmla="val 16163"/>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Opérationalisation du SSE</a:t>
            </a:r>
          </a:p>
        </p:txBody>
      </p:sp>
      <p:sp>
        <p:nvSpPr>
          <p:cNvPr id="998" name="Apprentissages"/>
          <p:cNvSpPr/>
          <p:nvPr/>
        </p:nvSpPr>
        <p:spPr>
          <a:xfrm>
            <a:off x="10189063" y="6605050"/>
            <a:ext cx="2676157" cy="1041443"/>
          </a:xfrm>
          <a:prstGeom prst="roundRect">
            <a:avLst>
              <a:gd name="adj" fmla="val 18292"/>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Apprentissages</a:t>
            </a:r>
          </a:p>
        </p:txBody>
      </p:sp>
      <p:sp>
        <p:nvSpPr>
          <p:cNvPr id="999" name="Programmes mieux adaptés"/>
          <p:cNvSpPr/>
          <p:nvPr/>
        </p:nvSpPr>
        <p:spPr>
          <a:xfrm>
            <a:off x="1576712" y="4000086"/>
            <a:ext cx="4925688" cy="653770"/>
          </a:xfrm>
          <a:prstGeom prst="roundRect">
            <a:avLst>
              <a:gd name="adj" fmla="val 31267"/>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Programmes mieux adaptés </a:t>
            </a:r>
          </a:p>
        </p:txBody>
      </p:sp>
      <p:sp>
        <p:nvSpPr>
          <p:cNvPr id="1000" name="Visibilité sur ce qui marche ou non, le pourquoi et le comment"/>
          <p:cNvSpPr/>
          <p:nvPr/>
        </p:nvSpPr>
        <p:spPr>
          <a:xfrm>
            <a:off x="145643" y="4890035"/>
            <a:ext cx="3859035" cy="1178627"/>
          </a:xfrm>
          <a:prstGeom prst="roundRect">
            <a:avLst>
              <a:gd name="adj" fmla="val 16163"/>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Visibilité sur ce qui marche ou non, le pourquoi et le comment </a:t>
            </a:r>
          </a:p>
        </p:txBody>
      </p:sp>
      <p:sp>
        <p:nvSpPr>
          <p:cNvPr id="1001" name="Meilleure gestion de fonds publics"/>
          <p:cNvSpPr/>
          <p:nvPr/>
        </p:nvSpPr>
        <p:spPr>
          <a:xfrm>
            <a:off x="2602936" y="2836334"/>
            <a:ext cx="2873241" cy="913580"/>
          </a:xfrm>
          <a:prstGeom prst="roundRect">
            <a:avLst>
              <a:gd name="adj" fmla="val 23851"/>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Meilleure gestion de fonds publics</a:t>
            </a:r>
          </a:p>
        </p:txBody>
      </p:sp>
      <p:sp>
        <p:nvSpPr>
          <p:cNvPr id="1002" name="Prises de décision éclairées"/>
          <p:cNvSpPr/>
          <p:nvPr/>
        </p:nvSpPr>
        <p:spPr>
          <a:xfrm>
            <a:off x="9655564" y="5542507"/>
            <a:ext cx="3016559" cy="801358"/>
          </a:xfrm>
          <a:prstGeom prst="roundRect">
            <a:avLst>
              <a:gd name="adj" fmla="val 23772"/>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Prises de décision éclairées</a:t>
            </a:r>
          </a:p>
        </p:txBody>
      </p:sp>
      <p:sp>
        <p:nvSpPr>
          <p:cNvPr id="1003" name="Mauvaise image de l’industrie du développement"/>
          <p:cNvSpPr/>
          <p:nvPr/>
        </p:nvSpPr>
        <p:spPr>
          <a:xfrm>
            <a:off x="8116354" y="-1261832"/>
            <a:ext cx="4076819" cy="952501"/>
          </a:xfrm>
          <a:prstGeom prst="roundRect">
            <a:avLst>
              <a:gd name="adj" fmla="val 20000"/>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Mauvaise image de l’industrie du développement</a:t>
            </a:r>
          </a:p>
        </p:txBody>
      </p:sp>
      <p:sp>
        <p:nvSpPr>
          <p:cNvPr id="1004" name="Eclairage global des projets"/>
          <p:cNvSpPr/>
          <p:nvPr/>
        </p:nvSpPr>
        <p:spPr>
          <a:xfrm>
            <a:off x="4224222" y="5704950"/>
            <a:ext cx="5075938" cy="529153"/>
          </a:xfrm>
          <a:prstGeom prst="roundRect">
            <a:avLst>
              <a:gd name="adj" fmla="val 36001"/>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Eclairage global des projets</a:t>
            </a:r>
          </a:p>
        </p:txBody>
      </p:sp>
      <p:sp>
        <p:nvSpPr>
          <p:cNvPr id="1005" name="Suspicion de fraudes et de détournements"/>
          <p:cNvSpPr/>
          <p:nvPr/>
        </p:nvSpPr>
        <p:spPr>
          <a:xfrm>
            <a:off x="4371528" y="-2033999"/>
            <a:ext cx="3859034" cy="952501"/>
          </a:xfrm>
          <a:prstGeom prst="roundRect">
            <a:avLst>
              <a:gd name="adj" fmla="val 20000"/>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Suspicion de fraudes et de détournements</a:t>
            </a:r>
          </a:p>
        </p:txBody>
      </p:sp>
      <p:sp>
        <p:nvSpPr>
          <p:cNvPr id="1006" name="Données fiables"/>
          <p:cNvSpPr/>
          <p:nvPr/>
        </p:nvSpPr>
        <p:spPr>
          <a:xfrm>
            <a:off x="52937" y="6502408"/>
            <a:ext cx="1362960" cy="1178627"/>
          </a:xfrm>
          <a:prstGeom prst="roundRect">
            <a:avLst>
              <a:gd name="adj" fmla="val 16163"/>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Données fiables</a:t>
            </a:r>
          </a:p>
        </p:txBody>
      </p:sp>
      <p:sp>
        <p:nvSpPr>
          <p:cNvPr id="1007" name="Analyses en continu"/>
          <p:cNvSpPr/>
          <p:nvPr/>
        </p:nvSpPr>
        <p:spPr>
          <a:xfrm>
            <a:off x="4224222" y="4810753"/>
            <a:ext cx="5221360" cy="653770"/>
          </a:xfrm>
          <a:prstGeom prst="roundRect">
            <a:avLst>
              <a:gd name="adj" fmla="val 29139"/>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Analyses en continu</a:t>
            </a:r>
          </a:p>
        </p:txBody>
      </p:sp>
      <p:sp>
        <p:nvSpPr>
          <p:cNvPr id="1008" name="Contribution aux ODD"/>
          <p:cNvSpPr/>
          <p:nvPr/>
        </p:nvSpPr>
        <p:spPr>
          <a:xfrm>
            <a:off x="5695414" y="3155432"/>
            <a:ext cx="6853523" cy="594482"/>
          </a:xfrm>
          <a:prstGeom prst="roundRect">
            <a:avLst>
              <a:gd name="adj" fmla="val 36654"/>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Contribution aux ODD</a:t>
            </a:r>
          </a:p>
        </p:txBody>
      </p:sp>
      <p:sp>
        <p:nvSpPr>
          <p:cNvPr id="1009" name="Participation des usagers à la conception du SSE"/>
          <p:cNvSpPr/>
          <p:nvPr/>
        </p:nvSpPr>
        <p:spPr>
          <a:xfrm>
            <a:off x="6834901" y="6467867"/>
            <a:ext cx="3232245" cy="1178627"/>
          </a:xfrm>
          <a:prstGeom prst="roundRect">
            <a:avLst>
              <a:gd name="adj" fmla="val 16163"/>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Participation des usagers à la conception du SSE</a:t>
            </a:r>
          </a:p>
        </p:txBody>
      </p:sp>
      <p:sp>
        <p:nvSpPr>
          <p:cNvPr id="1010" name="Construction intellectuelle complexe déconnectée de l’action"/>
          <p:cNvSpPr/>
          <p:nvPr/>
        </p:nvSpPr>
        <p:spPr>
          <a:xfrm>
            <a:off x="9184524" y="8096460"/>
            <a:ext cx="3379318" cy="1252377"/>
          </a:xfrm>
          <a:prstGeom prst="roundRect">
            <a:avLst>
              <a:gd name="adj" fmla="val 15211"/>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Construction intellectuelle complexe déconnectée de l’action </a:t>
            </a:r>
          </a:p>
        </p:txBody>
      </p:sp>
      <p:pic>
        <p:nvPicPr>
          <p:cNvPr id="1011" name="Image" descr="Image"/>
          <p:cNvPicPr>
            <a:picLocks noChangeAspect="1"/>
          </p:cNvPicPr>
          <p:nvPr/>
        </p:nvPicPr>
        <p:blipFill>
          <a:blip r:embed="rId5"/>
          <a:stretch>
            <a:fillRect/>
          </a:stretch>
        </p:blipFill>
        <p:spPr>
          <a:xfrm>
            <a:off x="567972" y="280014"/>
            <a:ext cx="1420075" cy="1894476"/>
          </a:xfrm>
          <a:prstGeom prst="rect">
            <a:avLst/>
          </a:prstGeom>
          <a:ln w="12700">
            <a:miter lim="400000"/>
          </a:ln>
        </p:spPr>
      </p:pic>
      <p:sp>
        <p:nvSpPr>
          <p:cNvPr id="1012" name="Figure"/>
          <p:cNvSpPr/>
          <p:nvPr/>
        </p:nvSpPr>
        <p:spPr>
          <a:xfrm>
            <a:off x="484048" y="177546"/>
            <a:ext cx="1470080" cy="1152430"/>
          </a:xfrm>
          <a:custGeom>
            <a:avLst/>
            <a:gdLst/>
            <a:ahLst/>
            <a:cxnLst>
              <a:cxn ang="0">
                <a:pos x="wd2" y="hd2"/>
              </a:cxn>
              <a:cxn ang="5400000">
                <a:pos x="wd2" y="hd2"/>
              </a:cxn>
              <a:cxn ang="10800000">
                <a:pos x="wd2" y="hd2"/>
              </a:cxn>
              <a:cxn ang="16200000">
                <a:pos x="wd2" y="hd2"/>
              </a:cxn>
            </a:cxnLst>
            <a:rect l="0" t="0" r="r" b="b"/>
            <a:pathLst>
              <a:path w="19496" h="20438" extrusionOk="0">
                <a:moveTo>
                  <a:pt x="18275" y="20438"/>
                </a:moveTo>
                <a:cubicBezTo>
                  <a:pt x="20969" y="13501"/>
                  <a:pt x="19039" y="4628"/>
                  <a:pt x="14121" y="1340"/>
                </a:cubicBezTo>
                <a:cubicBezTo>
                  <a:pt x="10378" y="-1162"/>
                  <a:pt x="6474" y="30"/>
                  <a:pt x="3721" y="3335"/>
                </a:cubicBezTo>
                <a:cubicBezTo>
                  <a:pt x="969" y="6641"/>
                  <a:pt x="-631" y="12061"/>
                  <a:pt x="236" y="18015"/>
                </a:cubicBezTo>
                <a:lnTo>
                  <a:pt x="18275" y="20438"/>
                </a:lnTo>
                <a:close/>
              </a:path>
            </a:pathLst>
          </a:custGeom>
          <a:gradFill>
            <a:gsLst>
              <a:gs pos="0">
                <a:schemeClr val="accent2">
                  <a:hueOff val="167855"/>
                  <a:satOff val="17755"/>
                  <a:lumOff val="-16671"/>
                  <a:alpha val="25573"/>
                </a:schemeClr>
              </a:gs>
              <a:gs pos="100000">
                <a:schemeClr val="accent2">
                  <a:hueOff val="258623"/>
                  <a:satOff val="16006"/>
                  <a:lumOff val="-25223"/>
                  <a:alpha val="25573"/>
                </a:schemeClr>
              </a:gs>
            </a:gsLst>
            <a:lin ang="5400000"/>
          </a:gradFill>
          <a:ln w="25400">
            <a:solidFill>
              <a:srgbClr val="000000">
                <a:alpha val="25573"/>
              </a:srgb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013" name="Rectangle aux angles arrondis"/>
          <p:cNvSpPr/>
          <p:nvPr/>
        </p:nvSpPr>
        <p:spPr>
          <a:xfrm>
            <a:off x="1047416" y="1227252"/>
            <a:ext cx="461187" cy="153095"/>
          </a:xfrm>
          <a:prstGeom prst="roundRect">
            <a:avLst>
              <a:gd name="adj" fmla="val 11922"/>
            </a:avLst>
          </a:pr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014" name="Conséquences…"/>
          <p:cNvSpPr txBox="1"/>
          <p:nvPr/>
        </p:nvSpPr>
        <p:spPr>
          <a:xfrm>
            <a:off x="448077" y="164846"/>
            <a:ext cx="1659865" cy="653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800" b="0">
                <a:latin typeface="Helvetica Neue Light"/>
                <a:ea typeface="Helvetica Neue Light"/>
                <a:cs typeface="Helvetica Neue Light"/>
                <a:sym typeface="Helvetica Neue Light"/>
              </a:defRPr>
            </a:pPr>
            <a:r>
              <a:t>Conséquences </a:t>
            </a:r>
          </a:p>
          <a:p>
            <a:pPr>
              <a:defRPr sz="1800" b="0">
                <a:latin typeface="Helvetica Neue Light"/>
                <a:ea typeface="Helvetica Neue Light"/>
                <a:cs typeface="Helvetica Neue Light"/>
                <a:sym typeface="Helvetica Neue Light"/>
              </a:defRPr>
            </a:pPr>
            <a:r>
              <a:t>du problème</a:t>
            </a:r>
          </a:p>
        </p:txBody>
      </p:sp>
      <p:sp>
        <p:nvSpPr>
          <p:cNvPr id="1015" name="Equilibre quanti/quali"/>
          <p:cNvSpPr/>
          <p:nvPr/>
        </p:nvSpPr>
        <p:spPr>
          <a:xfrm>
            <a:off x="4955147" y="6525362"/>
            <a:ext cx="1757838" cy="1132718"/>
          </a:xfrm>
          <a:prstGeom prst="roundRect">
            <a:avLst>
              <a:gd name="adj" fmla="val 16818"/>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Equilibre quanti/quali</a:t>
            </a:r>
          </a:p>
        </p:txBody>
      </p:sp>
      <p:sp>
        <p:nvSpPr>
          <p:cNvPr id="1016" name="Données disponibles"/>
          <p:cNvSpPr/>
          <p:nvPr/>
        </p:nvSpPr>
        <p:spPr>
          <a:xfrm>
            <a:off x="1508602" y="6471085"/>
            <a:ext cx="1603301" cy="1186995"/>
          </a:xfrm>
          <a:prstGeom prst="roundRect">
            <a:avLst>
              <a:gd name="adj" fmla="val 16049"/>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Données disponibles</a:t>
            </a:r>
          </a:p>
        </p:txBody>
      </p:sp>
      <p:sp>
        <p:nvSpPr>
          <p:cNvPr id="1017" name="Amélioration des conditions de vie"/>
          <p:cNvSpPr/>
          <p:nvPr/>
        </p:nvSpPr>
        <p:spPr>
          <a:xfrm>
            <a:off x="2756104" y="1628816"/>
            <a:ext cx="2873241" cy="952501"/>
          </a:xfrm>
          <a:prstGeom prst="roundRect">
            <a:avLst>
              <a:gd name="adj" fmla="val 21758"/>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Amélioration des conditions de vie </a:t>
            </a:r>
          </a:p>
        </p:txBody>
      </p:sp>
      <p:sp>
        <p:nvSpPr>
          <p:cNvPr id="1018" name="Réduction des inégalités"/>
          <p:cNvSpPr/>
          <p:nvPr/>
        </p:nvSpPr>
        <p:spPr>
          <a:xfrm>
            <a:off x="5828282" y="1628816"/>
            <a:ext cx="2696312" cy="913579"/>
          </a:xfrm>
          <a:prstGeom prst="roundRect">
            <a:avLst>
              <a:gd name="adj" fmla="val 22685"/>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Réduction des inégalités</a:t>
            </a:r>
          </a:p>
        </p:txBody>
      </p:sp>
      <p:sp>
        <p:nvSpPr>
          <p:cNvPr id="1019" name="Réorientations en continu"/>
          <p:cNvSpPr/>
          <p:nvPr/>
        </p:nvSpPr>
        <p:spPr>
          <a:xfrm>
            <a:off x="6762191" y="3916556"/>
            <a:ext cx="5786746" cy="653770"/>
          </a:xfrm>
          <a:prstGeom prst="roundRect">
            <a:avLst>
              <a:gd name="adj" fmla="val 31267"/>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Réorientations en continu</a:t>
            </a:r>
          </a:p>
        </p:txBody>
      </p:sp>
      <p:sp>
        <p:nvSpPr>
          <p:cNvPr id="1020" name="Protection de la planète"/>
          <p:cNvSpPr/>
          <p:nvPr/>
        </p:nvSpPr>
        <p:spPr>
          <a:xfrm>
            <a:off x="8773396" y="1648276"/>
            <a:ext cx="2696311" cy="913580"/>
          </a:xfrm>
          <a:prstGeom prst="roundRect">
            <a:avLst>
              <a:gd name="adj" fmla="val 22685"/>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Protection de la planète</a:t>
            </a:r>
          </a:p>
        </p:txBody>
      </p:sp>
      <p:sp>
        <p:nvSpPr>
          <p:cNvPr id="1021" name="3. Arbre à solutions"/>
          <p:cNvSpPr/>
          <p:nvPr/>
        </p:nvSpPr>
        <p:spPr>
          <a:xfrm>
            <a:off x="9453178" y="0"/>
            <a:ext cx="3551622" cy="520314"/>
          </a:xfrm>
          <a:prstGeom prst="rect">
            <a:avLst/>
          </a:prstGeom>
          <a:solidFill>
            <a:schemeClr val="accent4">
              <a:hueOff val="-1081314"/>
              <a:satOff val="4338"/>
              <a:lumOff val="-893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200" b="0">
                <a:solidFill>
                  <a:srgbClr val="FFFFFF"/>
                </a:solidFill>
                <a:latin typeface="Helvetica Neue Light"/>
                <a:ea typeface="Helvetica Neue Light"/>
                <a:cs typeface="Helvetica Neue Light"/>
                <a:sym typeface="Helvetica Neue Light"/>
              </a:defRPr>
            </a:pPr>
            <a:r>
              <a:rPr sz="2700"/>
              <a:t>3</a:t>
            </a:r>
            <a:r>
              <a:rPr sz="3000"/>
              <a:t>. </a:t>
            </a:r>
            <a:r>
              <a:rPr sz="2700"/>
              <a:t>Arbre à solutions</a:t>
            </a:r>
          </a:p>
        </p:txBody>
      </p:sp>
      <p:sp>
        <p:nvSpPr>
          <p:cNvPr id="1022" name="M&amp;E"/>
          <p:cNvSpPr/>
          <p:nvPr/>
        </p:nvSpPr>
        <p:spPr>
          <a:xfrm>
            <a:off x="12179049" y="608887"/>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sp>
        <p:nvSpPr>
          <p:cNvPr id="1023" name="Données agrégées"/>
          <p:cNvSpPr/>
          <p:nvPr/>
        </p:nvSpPr>
        <p:spPr>
          <a:xfrm>
            <a:off x="3229929" y="6459499"/>
            <a:ext cx="1603301" cy="1186995"/>
          </a:xfrm>
          <a:prstGeom prst="roundRect">
            <a:avLst>
              <a:gd name="adj" fmla="val 16049"/>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Données agrégées</a:t>
            </a: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4. Analyse des stratégies"/>
          <p:cNvSpPr txBox="1">
            <a:spLocks noGrp="1"/>
          </p:cNvSpPr>
          <p:nvPr>
            <p:ph type="title"/>
          </p:nvPr>
        </p:nvSpPr>
        <p:spPr>
          <a:prstGeom prst="rect">
            <a:avLst/>
          </a:prstGeom>
        </p:spPr>
        <p:txBody>
          <a:bodyPr/>
          <a:lstStyle/>
          <a:p>
            <a:r>
              <a:t>4. Analyse des stratégies</a:t>
            </a:r>
          </a:p>
        </p:txBody>
      </p:sp>
      <p:sp>
        <p:nvSpPr>
          <p:cNvPr id="1028" name="A ce stade, l’analyse contextuelle est achèvee (la connaisance du contexte est censé être maitrisée), la problématique centrale identifiée, les solutions potentielles détectées et accomagnées de leurs effets attendus à court, moyen et long terme.…"/>
          <p:cNvSpPr txBox="1">
            <a:spLocks noGrp="1"/>
          </p:cNvSpPr>
          <p:nvPr>
            <p:ph type="body" idx="1"/>
          </p:nvPr>
        </p:nvSpPr>
        <p:spPr>
          <a:xfrm>
            <a:off x="571500" y="2825252"/>
            <a:ext cx="11563507" cy="7429501"/>
          </a:xfrm>
          <a:prstGeom prst="rect">
            <a:avLst/>
          </a:prstGeom>
        </p:spPr>
        <p:txBody>
          <a:bodyPr/>
          <a:lstStyle/>
          <a:p>
            <a:pPr>
              <a:defRPr>
                <a:solidFill>
                  <a:srgbClr val="000000"/>
                </a:solidFill>
                <a:uFill>
                  <a:solidFill>
                    <a:srgbClr val="000000"/>
                  </a:solidFill>
                </a:uFill>
                <a:latin typeface="Helvetica Neue Light"/>
                <a:ea typeface="Helvetica Neue Light"/>
                <a:cs typeface="Helvetica Neue Light"/>
                <a:sym typeface="Helvetica Neue Light"/>
              </a:defRPr>
            </a:pPr>
            <a:r>
              <a:t>A ce stade, l’analyse contextuelle est achèvee (la connaisance du contexte est censé être maitrisée), la problématique centrale identifiée, les solutions potentielles détectées et accomagnées de leurs effets attendus à court, moyen et long terme. </a:t>
            </a:r>
          </a:p>
          <a:p>
            <a:pPr>
              <a:defRPr>
                <a:solidFill>
                  <a:srgbClr val="000000"/>
                </a:solidFill>
                <a:uFill>
                  <a:solidFill>
                    <a:srgbClr val="000000"/>
                  </a:solidFill>
                </a:uFill>
                <a:latin typeface="Helvetica Neue Light"/>
                <a:ea typeface="Helvetica Neue Light"/>
                <a:cs typeface="Helvetica Neue Light"/>
                <a:sym typeface="Helvetica Neue Light"/>
              </a:defRPr>
            </a:pPr>
            <a:r>
              <a:t>Il s’agit d’un RV entre l’organisation/le projet (ses capacités, ses spécificités, son mandat, son coeur de métier) et l’ampleur de la tâche à résoudre (</a:t>
            </a:r>
            <a:r>
              <a:rPr b="1">
                <a:latin typeface="Helvetica Neue"/>
                <a:ea typeface="Helvetica Neue"/>
                <a:cs typeface="Helvetica Neue"/>
                <a:sym typeface="Helvetica Neue"/>
              </a:rPr>
              <a:t>cohérence interne</a:t>
            </a:r>
            <a:r>
              <a:t>)</a:t>
            </a:r>
          </a:p>
          <a:p>
            <a:pPr>
              <a:defRPr>
                <a:solidFill>
                  <a:srgbClr val="000000"/>
                </a:solidFill>
                <a:uFill>
                  <a:solidFill>
                    <a:srgbClr val="000000"/>
                  </a:solidFill>
                </a:uFill>
                <a:latin typeface="Helvetica Neue Light"/>
                <a:ea typeface="Helvetica Neue Light"/>
                <a:cs typeface="Helvetica Neue Light"/>
                <a:sym typeface="Helvetica Neue Light"/>
              </a:defRPr>
            </a:pPr>
            <a:r>
              <a:t>Quelle stratégie choisir (en terme de </a:t>
            </a:r>
            <a:r>
              <a:rPr b="1">
                <a:latin typeface="Helvetica Neue"/>
                <a:ea typeface="Helvetica Neue"/>
                <a:cs typeface="Helvetica Neue"/>
                <a:sym typeface="Helvetica Neue"/>
              </a:rPr>
              <a:t>pertinence</a:t>
            </a:r>
            <a:r>
              <a:t> ? de </a:t>
            </a:r>
            <a:r>
              <a:rPr b="1">
                <a:latin typeface="Helvetica Neue"/>
                <a:ea typeface="Helvetica Neue"/>
                <a:cs typeface="Helvetica Neue"/>
                <a:sym typeface="Helvetica Neue"/>
              </a:rPr>
              <a:t>cohérence </a:t>
            </a:r>
            <a:r>
              <a:t>? d’</a:t>
            </a:r>
            <a:r>
              <a:rPr b="1">
                <a:latin typeface="Helvetica Neue"/>
                <a:ea typeface="Helvetica Neue"/>
                <a:cs typeface="Helvetica Neue"/>
                <a:sym typeface="Helvetica Neue"/>
              </a:rPr>
              <a:t>efficacité</a:t>
            </a:r>
            <a:r>
              <a:t> ? </a:t>
            </a:r>
            <a:r>
              <a:rPr b="1">
                <a:latin typeface="Helvetica Neue"/>
                <a:ea typeface="Helvetica Neue"/>
                <a:cs typeface="Helvetica Neue"/>
                <a:sym typeface="Helvetica Neue"/>
              </a:rPr>
              <a:t>efficience</a:t>
            </a:r>
            <a:r>
              <a:t> ? </a:t>
            </a:r>
            <a:r>
              <a:rPr b="1">
                <a:latin typeface="Helvetica Neue"/>
                <a:ea typeface="Helvetica Neue"/>
                <a:cs typeface="Helvetica Neue"/>
                <a:sym typeface="Helvetica Neue"/>
              </a:rPr>
              <a:t>d’impact</a:t>
            </a:r>
            <a:r>
              <a:t> ? de </a:t>
            </a:r>
            <a:r>
              <a:rPr b="1">
                <a:latin typeface="Helvetica Neue"/>
                <a:ea typeface="Helvetica Neue"/>
                <a:cs typeface="Helvetica Neue"/>
                <a:sym typeface="Helvetica Neue"/>
              </a:rPr>
              <a:t>pérennité</a:t>
            </a:r>
            <a:r>
              <a:t> ?</a:t>
            </a:r>
          </a:p>
          <a:p>
            <a:pPr>
              <a:defRPr>
                <a:solidFill>
                  <a:srgbClr val="000000"/>
                </a:solidFill>
                <a:uFill>
                  <a:solidFill>
                    <a:srgbClr val="000000"/>
                  </a:solidFill>
                </a:uFill>
                <a:latin typeface="Helvetica Neue Light"/>
                <a:ea typeface="Helvetica Neue Light"/>
                <a:cs typeface="Helvetica Neue Light"/>
                <a:sym typeface="Helvetica Neue Light"/>
              </a:defRPr>
            </a:pPr>
            <a:r>
              <a:t>Quelles solutions ou familles de solutions identifiées précédemment permettra le mieux d’atteindre le public cible ou les populations les plus vulnérables? </a:t>
            </a:r>
          </a:p>
        </p:txBody>
      </p:sp>
      <p:sp>
        <p:nvSpPr>
          <p:cNvPr id="1029" name="Numéro de diapositive"/>
          <p:cNvSpPr txBox="1">
            <a:spLocks noGrp="1"/>
          </p:cNvSpPr>
          <p:nvPr>
            <p:ph type="sldNum" sz="quarter" idx="2"/>
          </p:nvPr>
        </p:nvSpPr>
        <p:spPr>
          <a:xfrm>
            <a:off x="12678664" y="9465920"/>
            <a:ext cx="283769"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
        <p:nvSpPr>
          <p:cNvPr id="1030" name="4. Arbre à stratégies"/>
          <p:cNvSpPr/>
          <p:nvPr/>
        </p:nvSpPr>
        <p:spPr>
          <a:xfrm>
            <a:off x="9449000" y="0"/>
            <a:ext cx="3555800" cy="611607"/>
          </a:xfrm>
          <a:prstGeom prst="rect">
            <a:avLst/>
          </a:prstGeom>
          <a:solidFill>
            <a:schemeClr val="accent5">
              <a:lumOff val="-29866"/>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b="0">
                <a:solidFill>
                  <a:srgbClr val="FFFFFF"/>
                </a:solidFill>
                <a:latin typeface="Helvetica Light"/>
                <a:ea typeface="Helvetica Light"/>
                <a:cs typeface="Helvetica Light"/>
                <a:sym typeface="Helvetica Light"/>
              </a:defRPr>
            </a:lvl1pPr>
          </a:lstStyle>
          <a:p>
            <a:r>
              <a:t>4. Arbre à stratégies</a:t>
            </a:r>
          </a:p>
        </p:txBody>
      </p:sp>
      <p:pic>
        <p:nvPicPr>
          <p:cNvPr id="1031" name="Capture d’écran 2019-11-15 à 14.34.55.png" descr="Capture d’écran 2019-11-15 à 14.34.55.png"/>
          <p:cNvPicPr>
            <a:picLocks noChangeAspect="1"/>
          </p:cNvPicPr>
          <p:nvPr/>
        </p:nvPicPr>
        <p:blipFill>
          <a:blip r:embed="rId3"/>
          <a:stretch>
            <a:fillRect/>
          </a:stretch>
        </p:blipFill>
        <p:spPr>
          <a:xfrm>
            <a:off x="10047210" y="863600"/>
            <a:ext cx="2631454" cy="1472260"/>
          </a:xfrm>
          <a:prstGeom prst="rect">
            <a:avLst/>
          </a:prstGeom>
          <a:ln w="12700">
            <a:miter lim="400000"/>
          </a:ln>
        </p:spPr>
      </p:pic>
      <p:sp>
        <p:nvSpPr>
          <p:cNvPr id="1032"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4"/>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Sébastien Galéa</a:t>
            </a:r>
          </a:p>
        </p:txBody>
      </p:sp>
      <p:pic>
        <p:nvPicPr>
          <p:cNvPr id="1033" name="logo.jpg" descr="logo.jpg">
            <a:hlinkClick r:id="rId4"/>
          </p:cNvPr>
          <p:cNvPicPr>
            <a:picLocks noChangeAspect="1"/>
          </p:cNvPicPr>
          <p:nvPr/>
        </p:nvPicPr>
        <p:blipFill>
          <a:blip r:embed="rId6"/>
          <a:stretch>
            <a:fillRect/>
          </a:stretch>
        </p:blipFill>
        <p:spPr>
          <a:xfrm>
            <a:off x="11174718" y="9283644"/>
            <a:ext cx="385344" cy="287553"/>
          </a:xfrm>
          <a:prstGeom prst="rect">
            <a:avLst/>
          </a:prstGeom>
          <a:ln w="25400"/>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7" name="4. Analyse des stratégies"/>
          <p:cNvSpPr txBox="1">
            <a:spLocks noGrp="1"/>
          </p:cNvSpPr>
          <p:nvPr>
            <p:ph type="title"/>
          </p:nvPr>
        </p:nvSpPr>
        <p:spPr>
          <a:prstGeom prst="rect">
            <a:avLst/>
          </a:prstGeom>
        </p:spPr>
        <p:txBody>
          <a:bodyPr/>
          <a:lstStyle/>
          <a:p>
            <a:r>
              <a:t>4. Analyse des stratégies</a:t>
            </a:r>
          </a:p>
        </p:txBody>
      </p:sp>
      <p:sp>
        <p:nvSpPr>
          <p:cNvPr id="1038" name="Toutes les solutions inscrites dans les racines de l’arbre à solutions sont autant de stratégies potentielles, il reste à définir celles sur lesquelles on veut/peut intervenir pour mener à bien le projet…"/>
          <p:cNvSpPr txBox="1">
            <a:spLocks noGrp="1"/>
          </p:cNvSpPr>
          <p:nvPr>
            <p:ph type="body" sz="half" idx="1"/>
          </p:nvPr>
        </p:nvSpPr>
        <p:spPr>
          <a:xfrm>
            <a:off x="571500" y="2311400"/>
            <a:ext cx="5080000" cy="7429500"/>
          </a:xfrm>
          <a:prstGeom prst="rect">
            <a:avLst/>
          </a:prstGeom>
        </p:spPr>
        <p:txBody>
          <a:bodyPr/>
          <a:lstStyle/>
          <a:p>
            <a:pPr>
              <a:defRPr>
                <a:solidFill>
                  <a:srgbClr val="000000"/>
                </a:solidFill>
                <a:uFill>
                  <a:solidFill>
                    <a:srgbClr val="000000"/>
                  </a:solidFill>
                </a:uFill>
                <a:latin typeface="Helvetica Neue Light"/>
                <a:ea typeface="Helvetica Neue Light"/>
                <a:cs typeface="Helvetica Neue Light"/>
                <a:sym typeface="Helvetica Neue Light"/>
              </a:defRPr>
            </a:pPr>
            <a:r>
              <a:t>Toutes les solutions inscrites dans les racines de l’arbre à solutions sont autant de stratégies potentielles, il reste à définir celles sur lesquelles on veut/peut intervenir pour mener à bien le projet</a:t>
            </a:r>
          </a:p>
          <a:p>
            <a:pPr>
              <a:defRPr>
                <a:solidFill>
                  <a:srgbClr val="000000"/>
                </a:solidFill>
                <a:uFill>
                  <a:solidFill>
                    <a:srgbClr val="000000"/>
                  </a:solidFill>
                </a:uFill>
                <a:latin typeface="Helvetica Neue Light"/>
                <a:ea typeface="Helvetica Neue Light"/>
                <a:cs typeface="Helvetica Neue Light"/>
                <a:sym typeface="Helvetica Neue Light"/>
              </a:defRPr>
            </a:pPr>
            <a:r>
              <a:t>Faut-il se limiter à une famille unique de solutions ou entreprendre des activités dans plusieurs familles?</a:t>
            </a:r>
          </a:p>
          <a:p>
            <a:pPr>
              <a:defRPr>
                <a:solidFill>
                  <a:srgbClr val="000000"/>
                </a:solidFill>
                <a:uFill>
                  <a:solidFill>
                    <a:srgbClr val="000000"/>
                  </a:solidFill>
                </a:uFill>
                <a:latin typeface="Helvetica Neue Light"/>
                <a:ea typeface="Helvetica Neue Light"/>
                <a:cs typeface="Helvetica Neue Light"/>
                <a:sym typeface="Helvetica Neue Light"/>
              </a:defRPr>
            </a:pPr>
            <a:r>
              <a:t>Opter pour des activités visant chacune des stratégies ou se limiter à une ou deux stratégies déterminées?</a:t>
            </a:r>
          </a:p>
        </p:txBody>
      </p:sp>
      <p:pic>
        <p:nvPicPr>
          <p:cNvPr id="1039" name="Capture d’écran 2012-03-30 à 22.14.02.png" descr="Capture d’écran 2012-03-30 à 22.14.02.png"/>
          <p:cNvPicPr>
            <a:picLocks noChangeAspect="1"/>
          </p:cNvPicPr>
          <p:nvPr/>
        </p:nvPicPr>
        <p:blipFill>
          <a:blip r:embed="rId3"/>
          <a:stretch>
            <a:fillRect/>
          </a:stretch>
        </p:blipFill>
        <p:spPr>
          <a:xfrm>
            <a:off x="7086600" y="2133600"/>
            <a:ext cx="4025900" cy="5473700"/>
          </a:xfrm>
          <a:prstGeom prst="rect">
            <a:avLst/>
          </a:prstGeom>
          <a:ln w="25400"/>
        </p:spPr>
      </p:pic>
      <p:sp>
        <p:nvSpPr>
          <p:cNvPr id="1040" name="Numéro de diapositive"/>
          <p:cNvSpPr txBox="1">
            <a:spLocks noGrp="1"/>
          </p:cNvSpPr>
          <p:nvPr>
            <p:ph type="sldNum" sz="quarter" idx="2"/>
          </p:nvPr>
        </p:nvSpPr>
        <p:spPr>
          <a:xfrm>
            <a:off x="12678664" y="9465920"/>
            <a:ext cx="283769"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sp>
        <p:nvSpPr>
          <p:cNvPr id="1041" name="4. Arbre à stratégies"/>
          <p:cNvSpPr/>
          <p:nvPr/>
        </p:nvSpPr>
        <p:spPr>
          <a:xfrm>
            <a:off x="9449000" y="0"/>
            <a:ext cx="3555800" cy="611607"/>
          </a:xfrm>
          <a:prstGeom prst="rect">
            <a:avLst/>
          </a:prstGeom>
          <a:solidFill>
            <a:schemeClr val="accent5">
              <a:lumOff val="-29866"/>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b="0">
                <a:solidFill>
                  <a:srgbClr val="FFFFFF"/>
                </a:solidFill>
                <a:latin typeface="Helvetica Light"/>
                <a:ea typeface="Helvetica Light"/>
                <a:cs typeface="Helvetica Light"/>
                <a:sym typeface="Helvetica Light"/>
              </a:defRPr>
            </a:lvl1pPr>
          </a:lstStyle>
          <a:p>
            <a:r>
              <a:t>4. Arbre à stratégies</a:t>
            </a:r>
          </a:p>
        </p:txBody>
      </p:sp>
      <p:sp>
        <p:nvSpPr>
          <p:cNvPr id="1042"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4"/>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Sébastien Galéa</a:t>
            </a:r>
          </a:p>
        </p:txBody>
      </p:sp>
      <p:pic>
        <p:nvPicPr>
          <p:cNvPr id="1043" name="logo.jpg" descr="logo.jpg">
            <a:hlinkClick r:id="rId4"/>
          </p:cNvPr>
          <p:cNvPicPr>
            <a:picLocks noChangeAspect="1"/>
          </p:cNvPicPr>
          <p:nvPr/>
        </p:nvPicPr>
        <p:blipFill>
          <a:blip r:embed="rId6"/>
          <a:stretch>
            <a:fillRect/>
          </a:stretch>
        </p:blipFill>
        <p:spPr>
          <a:xfrm>
            <a:off x="11174718" y="9283644"/>
            <a:ext cx="385344" cy="287553"/>
          </a:xfrm>
          <a:prstGeom prst="rect">
            <a:avLst/>
          </a:prstGeom>
          <a:ln w="25400"/>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 name="arbre-et-racine-03.jpg" descr="arbre-et-racine-03.jpg"/>
          <p:cNvPicPr>
            <a:picLocks noChangeAspect="1"/>
          </p:cNvPicPr>
          <p:nvPr/>
        </p:nvPicPr>
        <p:blipFill>
          <a:blip r:embed="rId3">
            <a:alphaModFix amt="34552"/>
          </a:blip>
          <a:stretch>
            <a:fillRect/>
          </a:stretch>
        </p:blipFill>
        <p:spPr>
          <a:xfrm>
            <a:off x="1158087" y="-3145737"/>
            <a:ext cx="11713023" cy="15625974"/>
          </a:xfrm>
          <a:prstGeom prst="rect">
            <a:avLst/>
          </a:prstGeom>
          <a:ln w="12700">
            <a:miter lim="400000"/>
          </a:ln>
        </p:spPr>
      </p:pic>
      <p:sp>
        <p:nvSpPr>
          <p:cNvPr id="1086" name="Rectangle"/>
          <p:cNvSpPr/>
          <p:nvPr/>
        </p:nvSpPr>
        <p:spPr>
          <a:xfrm>
            <a:off x="3582855" y="5850395"/>
            <a:ext cx="8940973" cy="3321301"/>
          </a:xfrm>
          <a:prstGeom prst="rect">
            <a:avLst/>
          </a:prstGeom>
          <a:solidFill>
            <a:schemeClr val="accent6">
              <a:satOff val="18029"/>
              <a:lumOff val="12067"/>
              <a:alpha val="33741"/>
            </a:schemeClr>
          </a:solidFill>
          <a:ln w="88900">
            <a:solidFill>
              <a:srgbClr val="000000">
                <a:alpha val="33741"/>
              </a:srgbClr>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grpSp>
        <p:nvGrpSpPr>
          <p:cNvPr id="1089" name="Rectangle aux angles arrondis"/>
          <p:cNvGrpSpPr/>
          <p:nvPr/>
        </p:nvGrpSpPr>
        <p:grpSpPr>
          <a:xfrm>
            <a:off x="-127001" y="-88900"/>
            <a:ext cx="2443177" cy="3013974"/>
            <a:chOff x="0" y="0"/>
            <a:chExt cx="2443175" cy="3013973"/>
          </a:xfrm>
        </p:grpSpPr>
        <p:sp>
          <p:nvSpPr>
            <p:cNvPr id="1088" name="Rectangle aux angles arrondis"/>
            <p:cNvSpPr/>
            <p:nvPr/>
          </p:nvSpPr>
          <p:spPr>
            <a:xfrm>
              <a:off x="127000" y="88899"/>
              <a:ext cx="2189176" cy="2683775"/>
            </a:xfrm>
            <a:prstGeom prst="roundRect">
              <a:avLst>
                <a:gd name="adj" fmla="val 17610"/>
              </a:avLst>
            </a:prstGeom>
            <a:solidFill>
              <a:srgbClr val="FFFFFF"/>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1087" name="Rectangle aux angles arrondis Rectangle aux angles arrondis" descr="Rectangle aux angles arrondis Rectangle aux angles arrondis"/>
            <p:cNvPicPr>
              <a:picLocks/>
            </p:cNvPicPr>
            <p:nvPr/>
          </p:nvPicPr>
          <p:blipFill>
            <a:blip r:embed="rId4"/>
            <a:stretch>
              <a:fillRect/>
            </a:stretch>
          </p:blipFill>
          <p:spPr>
            <a:xfrm>
              <a:off x="0" y="0"/>
              <a:ext cx="2443176" cy="3013974"/>
            </a:xfrm>
            <a:prstGeom prst="rect">
              <a:avLst/>
            </a:prstGeom>
            <a:effectLst/>
          </p:spPr>
        </p:pic>
      </p:grpSp>
      <p:sp>
        <p:nvSpPr>
          <p:cNvPr id="1090" name="Objectif spécifique envisagé"/>
          <p:cNvSpPr/>
          <p:nvPr/>
        </p:nvSpPr>
        <p:spPr>
          <a:xfrm>
            <a:off x="4330844" y="4667250"/>
            <a:ext cx="5075938" cy="952500"/>
          </a:xfrm>
          <a:prstGeom prst="roundRect">
            <a:avLst>
              <a:gd name="adj" fmla="val 20000"/>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Objectif spécifique envisagé</a:t>
            </a:r>
          </a:p>
        </p:txBody>
      </p:sp>
      <p:sp>
        <p:nvSpPr>
          <p:cNvPr id="1091" name="Rectangle aux angles arrondis"/>
          <p:cNvSpPr/>
          <p:nvPr/>
        </p:nvSpPr>
        <p:spPr>
          <a:xfrm>
            <a:off x="178502" y="7280516"/>
            <a:ext cx="3298142" cy="461059"/>
          </a:xfrm>
          <a:prstGeom prst="roundRect">
            <a:avLst>
              <a:gd name="adj" fmla="val 41318"/>
            </a:avLst>
          </a:prstGeom>
          <a:solidFill>
            <a:schemeClr val="accent6">
              <a:satOff val="-15808"/>
              <a:lumOff val="-17557"/>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092" name="Rectangle aux angles arrondis"/>
          <p:cNvSpPr/>
          <p:nvPr/>
        </p:nvSpPr>
        <p:spPr>
          <a:xfrm>
            <a:off x="220429" y="7967171"/>
            <a:ext cx="3090764" cy="461060"/>
          </a:xfrm>
          <a:prstGeom prst="roundRect">
            <a:avLst>
              <a:gd name="adj" fmla="val 41318"/>
            </a:avLst>
          </a:prstGeom>
          <a:solidFill>
            <a:schemeClr val="accent6">
              <a:satOff val="-15808"/>
              <a:lumOff val="-17557"/>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093" name="Rectangle aux angles arrondis"/>
          <p:cNvSpPr/>
          <p:nvPr/>
        </p:nvSpPr>
        <p:spPr>
          <a:xfrm>
            <a:off x="3969389" y="8387290"/>
            <a:ext cx="8540996" cy="568538"/>
          </a:xfrm>
          <a:prstGeom prst="roundRect">
            <a:avLst>
              <a:gd name="adj" fmla="val 33507"/>
            </a:avLst>
          </a:prstGeom>
          <a:solidFill>
            <a:schemeClr val="accent5">
              <a:lumOff val="-29866"/>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094" name="Rectangle aux angles arrondis"/>
          <p:cNvSpPr/>
          <p:nvPr/>
        </p:nvSpPr>
        <p:spPr>
          <a:xfrm>
            <a:off x="6868812" y="7583450"/>
            <a:ext cx="2742149" cy="614252"/>
          </a:xfrm>
          <a:prstGeom prst="roundRect">
            <a:avLst>
              <a:gd name="adj" fmla="val 31013"/>
            </a:avLst>
          </a:prstGeom>
          <a:solidFill>
            <a:schemeClr val="accent5">
              <a:lumOff val="-29866"/>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095" name="Rectangle aux angles arrondis"/>
          <p:cNvSpPr/>
          <p:nvPr/>
        </p:nvSpPr>
        <p:spPr>
          <a:xfrm>
            <a:off x="54978" y="6015635"/>
            <a:ext cx="3421666" cy="409804"/>
          </a:xfrm>
          <a:prstGeom prst="roundRect">
            <a:avLst>
              <a:gd name="adj" fmla="val 46486"/>
            </a:avLst>
          </a:prstGeom>
          <a:solidFill>
            <a:schemeClr val="accent5">
              <a:lumOff val="-29866"/>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096" name="Réalisation retenue"/>
          <p:cNvSpPr/>
          <p:nvPr/>
        </p:nvSpPr>
        <p:spPr>
          <a:xfrm>
            <a:off x="3810473" y="5964380"/>
            <a:ext cx="2443176" cy="860944"/>
          </a:xfrm>
          <a:prstGeom prst="roundRect">
            <a:avLst>
              <a:gd name="adj" fmla="val 22127"/>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Réalisation retenue</a:t>
            </a:r>
          </a:p>
        </p:txBody>
      </p:sp>
      <p:sp>
        <p:nvSpPr>
          <p:cNvPr id="1097" name="Rectangle aux angles arrondis"/>
          <p:cNvSpPr/>
          <p:nvPr/>
        </p:nvSpPr>
        <p:spPr>
          <a:xfrm>
            <a:off x="116740" y="6684580"/>
            <a:ext cx="3421666" cy="374370"/>
          </a:xfrm>
          <a:prstGeom prst="roundRect">
            <a:avLst>
              <a:gd name="adj" fmla="val 50000"/>
            </a:avLst>
          </a:prstGeom>
          <a:solidFill>
            <a:schemeClr val="accent6">
              <a:satOff val="-15808"/>
              <a:lumOff val="-17557"/>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pic>
        <p:nvPicPr>
          <p:cNvPr id="1098" name="Image" descr="Image"/>
          <p:cNvPicPr>
            <a:picLocks noChangeAspect="1"/>
          </p:cNvPicPr>
          <p:nvPr/>
        </p:nvPicPr>
        <p:blipFill>
          <a:blip r:embed="rId5"/>
          <a:stretch>
            <a:fillRect/>
          </a:stretch>
        </p:blipFill>
        <p:spPr>
          <a:xfrm>
            <a:off x="356108" y="117946"/>
            <a:ext cx="1409704" cy="1880641"/>
          </a:xfrm>
          <a:prstGeom prst="rect">
            <a:avLst/>
          </a:prstGeom>
          <a:ln w="12700">
            <a:miter lim="400000"/>
          </a:ln>
        </p:spPr>
      </p:pic>
      <p:sp>
        <p:nvSpPr>
          <p:cNvPr id="1099" name="Figure"/>
          <p:cNvSpPr/>
          <p:nvPr/>
        </p:nvSpPr>
        <p:spPr>
          <a:xfrm>
            <a:off x="191202" y="1237165"/>
            <a:ext cx="1561910" cy="825269"/>
          </a:xfrm>
          <a:custGeom>
            <a:avLst/>
            <a:gdLst/>
            <a:ahLst/>
            <a:cxnLst>
              <a:cxn ang="0">
                <a:pos x="wd2" y="hd2"/>
              </a:cxn>
              <a:cxn ang="5400000">
                <a:pos x="wd2" y="hd2"/>
              </a:cxn>
              <a:cxn ang="10800000">
                <a:pos x="wd2" y="hd2"/>
              </a:cxn>
              <a:cxn ang="16200000">
                <a:pos x="wd2" y="hd2"/>
              </a:cxn>
            </a:cxnLst>
            <a:rect l="0" t="0" r="r" b="b"/>
            <a:pathLst>
              <a:path w="19496" h="20438" extrusionOk="0">
                <a:moveTo>
                  <a:pt x="18275" y="0"/>
                </a:moveTo>
                <a:cubicBezTo>
                  <a:pt x="20969" y="6937"/>
                  <a:pt x="19039" y="15810"/>
                  <a:pt x="14121" y="19098"/>
                </a:cubicBezTo>
                <a:cubicBezTo>
                  <a:pt x="10378" y="21600"/>
                  <a:pt x="6474" y="20408"/>
                  <a:pt x="3721" y="17103"/>
                </a:cubicBezTo>
                <a:cubicBezTo>
                  <a:pt x="969" y="13797"/>
                  <a:pt x="-631" y="8377"/>
                  <a:pt x="236" y="2423"/>
                </a:cubicBezTo>
                <a:lnTo>
                  <a:pt x="18275" y="0"/>
                </a:lnTo>
                <a:close/>
              </a:path>
            </a:pathLst>
          </a:custGeom>
          <a:gradFill>
            <a:gsLst>
              <a:gs pos="0">
                <a:schemeClr val="accent2">
                  <a:hueOff val="167855"/>
                  <a:satOff val="17755"/>
                  <a:lumOff val="-16671"/>
                  <a:alpha val="25573"/>
                </a:schemeClr>
              </a:gs>
              <a:gs pos="100000">
                <a:schemeClr val="accent2">
                  <a:hueOff val="258623"/>
                  <a:satOff val="16006"/>
                  <a:lumOff val="-25223"/>
                  <a:alpha val="25573"/>
                </a:schemeClr>
              </a:gs>
            </a:gsLst>
            <a:lin ang="5400000"/>
          </a:gradFill>
          <a:ln w="25400">
            <a:solidFill>
              <a:srgbClr val="000000">
                <a:alpha val="25573"/>
              </a:srgb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00" name="Rectangle aux angles arrondis"/>
          <p:cNvSpPr/>
          <p:nvPr/>
        </p:nvSpPr>
        <p:spPr>
          <a:xfrm>
            <a:off x="830366" y="1058266"/>
            <a:ext cx="461187" cy="153095"/>
          </a:xfrm>
          <a:prstGeom prst="roundRect">
            <a:avLst>
              <a:gd name="adj" fmla="val 11922"/>
            </a:avLst>
          </a:pr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01" name="Racines du problème"/>
          <p:cNvSpPr txBox="1"/>
          <p:nvPr/>
        </p:nvSpPr>
        <p:spPr>
          <a:xfrm>
            <a:off x="54978" y="2143098"/>
            <a:ext cx="2206219" cy="374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b="0">
                <a:latin typeface="Helvetica Neue Light"/>
                <a:ea typeface="Helvetica Neue Light"/>
                <a:cs typeface="Helvetica Neue Light"/>
                <a:sym typeface="Helvetica Neue Light"/>
              </a:defRPr>
            </a:lvl1pPr>
          </a:lstStyle>
          <a:p>
            <a:r>
              <a:t>Racines du problème</a:t>
            </a:r>
          </a:p>
        </p:txBody>
      </p:sp>
      <p:sp>
        <p:nvSpPr>
          <p:cNvPr id="1102" name="Rectangle aux angles arrondis"/>
          <p:cNvSpPr/>
          <p:nvPr/>
        </p:nvSpPr>
        <p:spPr>
          <a:xfrm>
            <a:off x="9904615" y="7606307"/>
            <a:ext cx="2443176" cy="568538"/>
          </a:xfrm>
          <a:prstGeom prst="roundRect">
            <a:avLst>
              <a:gd name="adj" fmla="val 33507"/>
            </a:avLst>
          </a:prstGeom>
          <a:solidFill>
            <a:schemeClr val="accent5">
              <a:lumOff val="-29866"/>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03" name="Activité retenue"/>
          <p:cNvSpPr/>
          <p:nvPr/>
        </p:nvSpPr>
        <p:spPr>
          <a:xfrm>
            <a:off x="3680557" y="6942507"/>
            <a:ext cx="2573092" cy="568538"/>
          </a:xfrm>
          <a:prstGeom prst="roundRect">
            <a:avLst>
              <a:gd name="adj" fmla="val 33507"/>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Activité retenue</a:t>
            </a:r>
          </a:p>
        </p:txBody>
      </p:sp>
      <p:sp>
        <p:nvSpPr>
          <p:cNvPr id="1104" name="Rectangle aux angles arrondis"/>
          <p:cNvSpPr/>
          <p:nvPr/>
        </p:nvSpPr>
        <p:spPr>
          <a:xfrm>
            <a:off x="220429" y="8494769"/>
            <a:ext cx="3090764" cy="461059"/>
          </a:xfrm>
          <a:prstGeom prst="roundRect">
            <a:avLst>
              <a:gd name="adj" fmla="val 41318"/>
            </a:avLst>
          </a:prstGeom>
          <a:solidFill>
            <a:schemeClr val="accent6">
              <a:satOff val="-15808"/>
              <a:lumOff val="-17557"/>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05" name="Rectangle aux angles arrondis"/>
          <p:cNvSpPr/>
          <p:nvPr/>
        </p:nvSpPr>
        <p:spPr>
          <a:xfrm>
            <a:off x="9900522" y="6220536"/>
            <a:ext cx="2573093" cy="747600"/>
          </a:xfrm>
          <a:prstGeom prst="roundRect">
            <a:avLst>
              <a:gd name="adj" fmla="val 25482"/>
            </a:avLst>
          </a:prstGeom>
          <a:solidFill>
            <a:schemeClr val="accent5">
              <a:lumOff val="-29866"/>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06" name="Rectangle aux angles arrondis"/>
          <p:cNvSpPr/>
          <p:nvPr/>
        </p:nvSpPr>
        <p:spPr>
          <a:xfrm>
            <a:off x="6868812" y="6597891"/>
            <a:ext cx="2950368" cy="370245"/>
          </a:xfrm>
          <a:prstGeom prst="roundRect">
            <a:avLst>
              <a:gd name="adj" fmla="val 50000"/>
            </a:avLst>
          </a:prstGeom>
          <a:solidFill>
            <a:schemeClr val="accent5">
              <a:lumOff val="-29866"/>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07" name="Choix stratégiques"/>
          <p:cNvSpPr txBox="1"/>
          <p:nvPr/>
        </p:nvSpPr>
        <p:spPr>
          <a:xfrm>
            <a:off x="6319942" y="9089114"/>
            <a:ext cx="2851405" cy="46105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Choix stratégiques</a:t>
            </a:r>
          </a:p>
        </p:txBody>
      </p:sp>
      <p:sp>
        <p:nvSpPr>
          <p:cNvPr id="1108" name="M&amp;E"/>
          <p:cNvSpPr/>
          <p:nvPr/>
        </p:nvSpPr>
        <p:spPr>
          <a:xfrm>
            <a:off x="12103727" y="787531"/>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sp>
        <p:nvSpPr>
          <p:cNvPr id="1109" name="4. Arbre à stratégies"/>
          <p:cNvSpPr/>
          <p:nvPr/>
        </p:nvSpPr>
        <p:spPr>
          <a:xfrm>
            <a:off x="9453178" y="0"/>
            <a:ext cx="3551622" cy="611607"/>
          </a:xfrm>
          <a:prstGeom prst="rect">
            <a:avLst/>
          </a:prstGeom>
          <a:solidFill>
            <a:schemeClr val="accent5">
              <a:lumOff val="-29866"/>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b="0">
                <a:solidFill>
                  <a:srgbClr val="FFFFFF"/>
                </a:solidFill>
                <a:latin typeface="Helvetica Neue Light"/>
                <a:ea typeface="Helvetica Neue Light"/>
                <a:cs typeface="Helvetica Neue Light"/>
                <a:sym typeface="Helvetica Neue Light"/>
              </a:defRPr>
            </a:lvl1pPr>
          </a:lstStyle>
          <a:p>
            <a:r>
              <a:t>4. Arbre à stratégies</a:t>
            </a:r>
          </a:p>
        </p:txBody>
      </p:sp>
      <p:sp>
        <p:nvSpPr>
          <p:cNvPr id="1110" name="Effets anticipés"/>
          <p:cNvSpPr/>
          <p:nvPr/>
        </p:nvSpPr>
        <p:spPr>
          <a:xfrm>
            <a:off x="2831982" y="3591553"/>
            <a:ext cx="3421667" cy="653770"/>
          </a:xfrm>
          <a:prstGeom prst="roundRect">
            <a:avLst>
              <a:gd name="adj" fmla="val 29139"/>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Effets anticipés</a:t>
            </a:r>
          </a:p>
        </p:txBody>
      </p:sp>
      <p:sp>
        <p:nvSpPr>
          <p:cNvPr id="1111" name="Rectangle aux angles arrondis"/>
          <p:cNvSpPr/>
          <p:nvPr/>
        </p:nvSpPr>
        <p:spPr>
          <a:xfrm>
            <a:off x="3680557" y="7606307"/>
            <a:ext cx="2573092" cy="568538"/>
          </a:xfrm>
          <a:prstGeom prst="roundRect">
            <a:avLst>
              <a:gd name="adj" fmla="val 33507"/>
            </a:avLst>
          </a:prstGeom>
          <a:solidFill>
            <a:schemeClr val="accent5">
              <a:lumOff val="-29866"/>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12" name="Rectangle aux angles arrondis"/>
          <p:cNvSpPr/>
          <p:nvPr/>
        </p:nvSpPr>
        <p:spPr>
          <a:xfrm>
            <a:off x="4323978" y="2515857"/>
            <a:ext cx="3421666" cy="653770"/>
          </a:xfrm>
          <a:prstGeom prst="roundRect">
            <a:avLst>
              <a:gd name="adj" fmla="val 29139"/>
            </a:avLst>
          </a:prstGeom>
          <a:solidFill>
            <a:schemeClr val="accent5"/>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13" name="Rectangle aux angles arrondis"/>
          <p:cNvSpPr/>
          <p:nvPr/>
        </p:nvSpPr>
        <p:spPr>
          <a:xfrm>
            <a:off x="3256270" y="1482096"/>
            <a:ext cx="3421666" cy="653770"/>
          </a:xfrm>
          <a:prstGeom prst="roundRect">
            <a:avLst>
              <a:gd name="adj" fmla="val 29139"/>
            </a:avLst>
          </a:prstGeom>
          <a:solidFill>
            <a:schemeClr val="accent5"/>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14" name="Porte-voix"/>
          <p:cNvSpPr/>
          <p:nvPr/>
        </p:nvSpPr>
        <p:spPr>
          <a:xfrm>
            <a:off x="11228989" y="947629"/>
            <a:ext cx="739039" cy="374370"/>
          </a:xfrm>
          <a:custGeom>
            <a:avLst/>
            <a:gdLst/>
            <a:ahLst/>
            <a:cxnLst>
              <a:cxn ang="0">
                <a:pos x="wd2" y="hd2"/>
              </a:cxn>
              <a:cxn ang="5400000">
                <a:pos x="wd2" y="hd2"/>
              </a:cxn>
              <a:cxn ang="10800000">
                <a:pos x="wd2" y="hd2"/>
              </a:cxn>
              <a:cxn ang="16200000">
                <a:pos x="wd2" y="hd2"/>
              </a:cxn>
            </a:cxnLst>
            <a:rect l="0" t="0" r="r" b="b"/>
            <a:pathLst>
              <a:path w="21600" h="21600" extrusionOk="0">
                <a:moveTo>
                  <a:pt x="19788" y="0"/>
                </a:moveTo>
                <a:lnTo>
                  <a:pt x="1296" y="8342"/>
                </a:lnTo>
                <a:lnTo>
                  <a:pt x="1296" y="7965"/>
                </a:lnTo>
                <a:cubicBezTo>
                  <a:pt x="1296" y="7822"/>
                  <a:pt x="1235" y="7702"/>
                  <a:pt x="1163" y="7702"/>
                </a:cubicBezTo>
                <a:lnTo>
                  <a:pt x="132" y="7702"/>
                </a:lnTo>
                <a:cubicBezTo>
                  <a:pt x="59" y="7702"/>
                  <a:pt x="0" y="7822"/>
                  <a:pt x="0" y="7965"/>
                </a:cubicBezTo>
                <a:lnTo>
                  <a:pt x="0" y="13572"/>
                </a:lnTo>
                <a:cubicBezTo>
                  <a:pt x="0" y="13715"/>
                  <a:pt x="59" y="13831"/>
                  <a:pt x="132" y="13831"/>
                </a:cubicBezTo>
                <a:lnTo>
                  <a:pt x="1163" y="13831"/>
                </a:lnTo>
                <a:cubicBezTo>
                  <a:pt x="1235" y="13831"/>
                  <a:pt x="1296" y="13715"/>
                  <a:pt x="1296" y="13572"/>
                </a:cubicBezTo>
                <a:lnTo>
                  <a:pt x="1296" y="13258"/>
                </a:lnTo>
                <a:lnTo>
                  <a:pt x="4868" y="14871"/>
                </a:lnTo>
                <a:cubicBezTo>
                  <a:pt x="4831" y="15727"/>
                  <a:pt x="4856" y="17088"/>
                  <a:pt x="5246" y="18369"/>
                </a:cubicBezTo>
                <a:cubicBezTo>
                  <a:pt x="5666" y="19743"/>
                  <a:pt x="6385" y="20665"/>
                  <a:pt x="7391" y="21110"/>
                </a:cubicBezTo>
                <a:cubicBezTo>
                  <a:pt x="7411" y="21118"/>
                  <a:pt x="7709" y="21237"/>
                  <a:pt x="8130" y="21237"/>
                </a:cubicBezTo>
                <a:cubicBezTo>
                  <a:pt x="8379" y="21237"/>
                  <a:pt x="8670" y="21198"/>
                  <a:pt x="8972" y="21067"/>
                </a:cubicBezTo>
                <a:cubicBezTo>
                  <a:pt x="9689" y="20757"/>
                  <a:pt x="10583" y="19899"/>
                  <a:pt x="10999" y="17636"/>
                </a:cubicBezTo>
                <a:lnTo>
                  <a:pt x="19788" y="21600"/>
                </a:lnTo>
                <a:cubicBezTo>
                  <a:pt x="19788" y="21600"/>
                  <a:pt x="21349" y="19032"/>
                  <a:pt x="21600" y="10803"/>
                </a:cubicBezTo>
                <a:lnTo>
                  <a:pt x="21360" y="10800"/>
                </a:lnTo>
                <a:lnTo>
                  <a:pt x="21600" y="10797"/>
                </a:lnTo>
                <a:cubicBezTo>
                  <a:pt x="21349" y="2568"/>
                  <a:pt x="19788" y="0"/>
                  <a:pt x="19788" y="0"/>
                </a:cubicBezTo>
                <a:close/>
                <a:moveTo>
                  <a:pt x="5884" y="15327"/>
                </a:moveTo>
                <a:lnTo>
                  <a:pt x="9983" y="17176"/>
                </a:lnTo>
                <a:cubicBezTo>
                  <a:pt x="9401" y="19745"/>
                  <a:pt x="7796" y="19199"/>
                  <a:pt x="7607" y="19125"/>
                </a:cubicBezTo>
                <a:cubicBezTo>
                  <a:pt x="6898" y="18811"/>
                  <a:pt x="6403" y="18209"/>
                  <a:pt x="6132" y="17336"/>
                </a:cubicBezTo>
                <a:cubicBezTo>
                  <a:pt x="5918" y="16643"/>
                  <a:pt x="5877" y="15882"/>
                  <a:pt x="5884" y="15327"/>
                </a:cubicBezTo>
                <a:close/>
              </a:path>
            </a:pathLst>
          </a:cu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15"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6"/>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7"/>
              </a:rPr>
              <a:t>Sébastien Galéa</a:t>
            </a:r>
          </a:p>
        </p:txBody>
      </p:sp>
      <p:pic>
        <p:nvPicPr>
          <p:cNvPr id="1116" name="logo.jpg" descr="logo.jpg">
            <a:hlinkClick r:id="rId6"/>
          </p:cNvPr>
          <p:cNvPicPr>
            <a:picLocks noChangeAspect="1"/>
          </p:cNvPicPr>
          <p:nvPr/>
        </p:nvPicPr>
        <p:blipFill>
          <a:blip r:embed="rId8"/>
          <a:stretch>
            <a:fillRect/>
          </a:stretch>
        </p:blipFill>
        <p:spPr>
          <a:xfrm>
            <a:off x="11174718" y="9283644"/>
            <a:ext cx="385344" cy="287553"/>
          </a:xfrm>
          <a:prstGeom prst="rect">
            <a:avLst/>
          </a:prstGeom>
          <a:ln w="25400"/>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0" name="arbre-et-racine-03.jpg" descr="arbre-et-racine-03.jpg"/>
          <p:cNvPicPr>
            <a:picLocks noChangeAspect="1"/>
          </p:cNvPicPr>
          <p:nvPr/>
        </p:nvPicPr>
        <p:blipFill>
          <a:blip r:embed="rId2">
            <a:alphaModFix amt="31147"/>
          </a:blip>
          <a:stretch>
            <a:fillRect/>
          </a:stretch>
        </p:blipFill>
        <p:spPr>
          <a:xfrm>
            <a:off x="760592" y="-6163402"/>
            <a:ext cx="11713023" cy="15625974"/>
          </a:xfrm>
          <a:prstGeom prst="rect">
            <a:avLst/>
          </a:prstGeom>
          <a:ln w="12700">
            <a:miter lim="400000"/>
          </a:ln>
        </p:spPr>
      </p:pic>
      <p:grpSp>
        <p:nvGrpSpPr>
          <p:cNvPr id="1123" name="Rectangle aux angles arrondis"/>
          <p:cNvGrpSpPr/>
          <p:nvPr/>
        </p:nvGrpSpPr>
        <p:grpSpPr>
          <a:xfrm>
            <a:off x="-127001" y="-88900"/>
            <a:ext cx="2443177" cy="3013974"/>
            <a:chOff x="0" y="0"/>
            <a:chExt cx="2443175" cy="3013973"/>
          </a:xfrm>
        </p:grpSpPr>
        <p:sp>
          <p:nvSpPr>
            <p:cNvPr id="1122" name="Rectangle aux angles arrondis"/>
            <p:cNvSpPr/>
            <p:nvPr/>
          </p:nvSpPr>
          <p:spPr>
            <a:xfrm>
              <a:off x="127000" y="88899"/>
              <a:ext cx="2189176" cy="2683775"/>
            </a:xfrm>
            <a:prstGeom prst="roundRect">
              <a:avLst>
                <a:gd name="adj" fmla="val 17610"/>
              </a:avLst>
            </a:prstGeom>
            <a:solidFill>
              <a:srgbClr val="FFFFFF"/>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1121" name="Rectangle aux angles arrondis Rectangle aux angles arrondis" descr="Rectangle aux angles arrondis Rectangle aux angles arrondis"/>
            <p:cNvPicPr>
              <a:picLocks/>
            </p:cNvPicPr>
            <p:nvPr/>
          </p:nvPicPr>
          <p:blipFill>
            <a:blip r:embed="rId3"/>
            <a:stretch>
              <a:fillRect/>
            </a:stretch>
          </p:blipFill>
          <p:spPr>
            <a:xfrm>
              <a:off x="0" y="0"/>
              <a:ext cx="2443176" cy="3013974"/>
            </a:xfrm>
            <a:prstGeom prst="rect">
              <a:avLst/>
            </a:prstGeom>
            <a:effectLst/>
          </p:spPr>
        </p:pic>
      </p:grpSp>
      <p:sp>
        <p:nvSpPr>
          <p:cNvPr id="1124" name="Opérationalisation du SSE"/>
          <p:cNvSpPr/>
          <p:nvPr/>
        </p:nvSpPr>
        <p:spPr>
          <a:xfrm>
            <a:off x="3781973" y="1854033"/>
            <a:ext cx="5075938" cy="952501"/>
          </a:xfrm>
          <a:prstGeom prst="roundRect">
            <a:avLst>
              <a:gd name="adj" fmla="val 20000"/>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Opérationalisation du SSE</a:t>
            </a:r>
          </a:p>
        </p:txBody>
      </p:sp>
      <p:sp>
        <p:nvSpPr>
          <p:cNvPr id="1125" name="Créer l’intérêt pour l’évaluation"/>
          <p:cNvSpPr/>
          <p:nvPr/>
        </p:nvSpPr>
        <p:spPr>
          <a:xfrm>
            <a:off x="178502" y="5836574"/>
            <a:ext cx="3298142" cy="952501"/>
          </a:xfrm>
          <a:prstGeom prst="roundRect">
            <a:avLst>
              <a:gd name="adj" fmla="val 20000"/>
            </a:avLst>
          </a:prstGeom>
          <a:solidFill>
            <a:schemeClr val="accent6">
              <a:satOff val="-15808"/>
              <a:lumOff val="-1755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Créer l’intérêt pour l’évaluation</a:t>
            </a:r>
          </a:p>
        </p:txBody>
      </p:sp>
      <p:sp>
        <p:nvSpPr>
          <p:cNvPr id="1126" name="Prouver l’utilité du SE"/>
          <p:cNvSpPr/>
          <p:nvPr/>
        </p:nvSpPr>
        <p:spPr>
          <a:xfrm>
            <a:off x="220429" y="6970221"/>
            <a:ext cx="3090764" cy="952501"/>
          </a:xfrm>
          <a:prstGeom prst="roundRect">
            <a:avLst>
              <a:gd name="adj" fmla="val 20000"/>
            </a:avLst>
          </a:prstGeom>
          <a:solidFill>
            <a:schemeClr val="accent6">
              <a:satOff val="-15808"/>
              <a:lumOff val="-1755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Prouver l’utilité du SE</a:t>
            </a:r>
          </a:p>
        </p:txBody>
      </p:sp>
      <p:sp>
        <p:nvSpPr>
          <p:cNvPr id="1127" name="Augmentation du budget SE"/>
          <p:cNvSpPr/>
          <p:nvPr/>
        </p:nvSpPr>
        <p:spPr>
          <a:xfrm>
            <a:off x="8166345" y="6312824"/>
            <a:ext cx="3937383" cy="1033234"/>
          </a:xfrm>
          <a:prstGeom prst="roundRect">
            <a:avLst>
              <a:gd name="adj" fmla="val 22011"/>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Augmentation du budget SE</a:t>
            </a:r>
          </a:p>
        </p:txBody>
      </p:sp>
      <p:sp>
        <p:nvSpPr>
          <p:cNvPr id="1128" name="Créer une dynamique en interne"/>
          <p:cNvSpPr/>
          <p:nvPr/>
        </p:nvSpPr>
        <p:spPr>
          <a:xfrm>
            <a:off x="54978" y="3574175"/>
            <a:ext cx="3726996" cy="1033233"/>
          </a:xfrm>
          <a:prstGeom prst="roundRect">
            <a:avLst>
              <a:gd name="adj" fmla="val 18437"/>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Créer une dynamique en interne</a:t>
            </a:r>
          </a:p>
        </p:txBody>
      </p:sp>
      <p:sp>
        <p:nvSpPr>
          <p:cNvPr id="1129" name="Création d’un département SE"/>
          <p:cNvSpPr/>
          <p:nvPr/>
        </p:nvSpPr>
        <p:spPr>
          <a:xfrm>
            <a:off x="4288738" y="3657088"/>
            <a:ext cx="2443176" cy="952501"/>
          </a:xfrm>
          <a:prstGeom prst="roundRect">
            <a:avLst>
              <a:gd name="adj" fmla="val 20000"/>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Création d’un département SE</a:t>
            </a:r>
          </a:p>
        </p:txBody>
      </p:sp>
      <p:sp>
        <p:nvSpPr>
          <p:cNvPr id="1130" name="Infuser la culture de l’évaluation"/>
          <p:cNvSpPr/>
          <p:nvPr/>
        </p:nvSpPr>
        <p:spPr>
          <a:xfrm>
            <a:off x="54978" y="4762832"/>
            <a:ext cx="3421666" cy="952501"/>
          </a:xfrm>
          <a:prstGeom prst="roundRect">
            <a:avLst>
              <a:gd name="adj" fmla="val 20000"/>
            </a:avLst>
          </a:prstGeom>
          <a:solidFill>
            <a:schemeClr val="accent6">
              <a:satOff val="-15808"/>
              <a:lumOff val="-1755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Infuser la culture de l’évaluation</a:t>
            </a:r>
          </a:p>
        </p:txBody>
      </p:sp>
      <p:pic>
        <p:nvPicPr>
          <p:cNvPr id="1131" name="Image" descr="Image"/>
          <p:cNvPicPr>
            <a:picLocks noChangeAspect="1"/>
          </p:cNvPicPr>
          <p:nvPr/>
        </p:nvPicPr>
        <p:blipFill>
          <a:blip r:embed="rId4"/>
          <a:stretch>
            <a:fillRect/>
          </a:stretch>
        </p:blipFill>
        <p:spPr>
          <a:xfrm>
            <a:off x="356108" y="117946"/>
            <a:ext cx="1409704" cy="1880641"/>
          </a:xfrm>
          <a:prstGeom prst="rect">
            <a:avLst/>
          </a:prstGeom>
          <a:ln w="12700">
            <a:miter lim="400000"/>
          </a:ln>
        </p:spPr>
      </p:pic>
      <p:sp>
        <p:nvSpPr>
          <p:cNvPr id="1132" name="Figure"/>
          <p:cNvSpPr/>
          <p:nvPr/>
        </p:nvSpPr>
        <p:spPr>
          <a:xfrm>
            <a:off x="191202" y="1237165"/>
            <a:ext cx="1561910" cy="825269"/>
          </a:xfrm>
          <a:custGeom>
            <a:avLst/>
            <a:gdLst/>
            <a:ahLst/>
            <a:cxnLst>
              <a:cxn ang="0">
                <a:pos x="wd2" y="hd2"/>
              </a:cxn>
              <a:cxn ang="5400000">
                <a:pos x="wd2" y="hd2"/>
              </a:cxn>
              <a:cxn ang="10800000">
                <a:pos x="wd2" y="hd2"/>
              </a:cxn>
              <a:cxn ang="16200000">
                <a:pos x="wd2" y="hd2"/>
              </a:cxn>
            </a:cxnLst>
            <a:rect l="0" t="0" r="r" b="b"/>
            <a:pathLst>
              <a:path w="19496" h="20438" extrusionOk="0">
                <a:moveTo>
                  <a:pt x="18275" y="0"/>
                </a:moveTo>
                <a:cubicBezTo>
                  <a:pt x="20969" y="6937"/>
                  <a:pt x="19039" y="15810"/>
                  <a:pt x="14121" y="19098"/>
                </a:cubicBezTo>
                <a:cubicBezTo>
                  <a:pt x="10378" y="21600"/>
                  <a:pt x="6474" y="20408"/>
                  <a:pt x="3721" y="17103"/>
                </a:cubicBezTo>
                <a:cubicBezTo>
                  <a:pt x="969" y="13797"/>
                  <a:pt x="-631" y="8377"/>
                  <a:pt x="236" y="2423"/>
                </a:cubicBezTo>
                <a:lnTo>
                  <a:pt x="18275" y="0"/>
                </a:lnTo>
                <a:close/>
              </a:path>
            </a:pathLst>
          </a:custGeom>
          <a:gradFill>
            <a:gsLst>
              <a:gs pos="0">
                <a:schemeClr val="accent2">
                  <a:hueOff val="167855"/>
                  <a:satOff val="17755"/>
                  <a:lumOff val="-16671"/>
                  <a:alpha val="25573"/>
                </a:schemeClr>
              </a:gs>
              <a:gs pos="100000">
                <a:schemeClr val="accent2">
                  <a:hueOff val="258623"/>
                  <a:satOff val="16006"/>
                  <a:lumOff val="-25223"/>
                  <a:alpha val="25573"/>
                </a:schemeClr>
              </a:gs>
            </a:gsLst>
            <a:lin ang="5400000"/>
          </a:gradFill>
          <a:ln w="25400">
            <a:solidFill>
              <a:srgbClr val="000000">
                <a:alpha val="25573"/>
              </a:srgb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33" name="Rectangle aux angles arrondis"/>
          <p:cNvSpPr/>
          <p:nvPr/>
        </p:nvSpPr>
        <p:spPr>
          <a:xfrm>
            <a:off x="830366" y="1058266"/>
            <a:ext cx="461187" cy="153095"/>
          </a:xfrm>
          <a:prstGeom prst="roundRect">
            <a:avLst>
              <a:gd name="adj" fmla="val 11922"/>
            </a:avLst>
          </a:pr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34" name="Racines du problème"/>
          <p:cNvSpPr txBox="1"/>
          <p:nvPr/>
        </p:nvSpPr>
        <p:spPr>
          <a:xfrm>
            <a:off x="54978" y="2143098"/>
            <a:ext cx="2206219" cy="374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800" b="0">
                <a:latin typeface="Helvetica Neue Light"/>
                <a:ea typeface="Helvetica Neue Light"/>
                <a:cs typeface="Helvetica Neue Light"/>
                <a:sym typeface="Helvetica Neue Light"/>
              </a:defRPr>
            </a:lvl1pPr>
          </a:lstStyle>
          <a:p>
            <a:r>
              <a:t>Racines du problème</a:t>
            </a:r>
          </a:p>
        </p:txBody>
      </p:sp>
      <p:sp>
        <p:nvSpPr>
          <p:cNvPr id="1135" name="Formalisation de la discipline"/>
          <p:cNvSpPr/>
          <p:nvPr/>
        </p:nvSpPr>
        <p:spPr>
          <a:xfrm>
            <a:off x="3476643" y="8479577"/>
            <a:ext cx="2443177" cy="906788"/>
          </a:xfrm>
          <a:prstGeom prst="roundRect">
            <a:avLst>
              <a:gd name="adj" fmla="val 21008"/>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Formalisation de la discipline</a:t>
            </a:r>
          </a:p>
        </p:txBody>
      </p:sp>
      <p:sp>
        <p:nvSpPr>
          <p:cNvPr id="1136" name="Recrutement de profils :"/>
          <p:cNvSpPr/>
          <p:nvPr/>
        </p:nvSpPr>
        <p:spPr>
          <a:xfrm>
            <a:off x="4288738" y="4790385"/>
            <a:ext cx="2573092" cy="924948"/>
          </a:xfrm>
          <a:prstGeom prst="roundRect">
            <a:avLst>
              <a:gd name="adj" fmla="val 23418"/>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Recrutement de profils :</a:t>
            </a:r>
          </a:p>
        </p:txBody>
      </p:sp>
      <p:sp>
        <p:nvSpPr>
          <p:cNvPr id="1137" name="Volonté institutionnelle"/>
          <p:cNvSpPr/>
          <p:nvPr/>
        </p:nvSpPr>
        <p:spPr>
          <a:xfrm>
            <a:off x="220429" y="8003327"/>
            <a:ext cx="3090764" cy="952501"/>
          </a:xfrm>
          <a:prstGeom prst="roundRect">
            <a:avLst>
              <a:gd name="adj" fmla="val 20000"/>
            </a:avLst>
          </a:prstGeom>
          <a:solidFill>
            <a:schemeClr val="accent6">
              <a:satOff val="-15808"/>
              <a:lumOff val="-1755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Volonté institutionnelle</a:t>
            </a:r>
          </a:p>
        </p:txBody>
      </p:sp>
      <p:sp>
        <p:nvSpPr>
          <p:cNvPr id="1138" name="Rédaction d’un manuel SE"/>
          <p:cNvSpPr/>
          <p:nvPr/>
        </p:nvSpPr>
        <p:spPr>
          <a:xfrm>
            <a:off x="10002251" y="3657088"/>
            <a:ext cx="2573092" cy="952501"/>
          </a:xfrm>
          <a:prstGeom prst="roundRect">
            <a:avLst>
              <a:gd name="adj" fmla="val 20000"/>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Rédaction d’un manuel SE</a:t>
            </a:r>
          </a:p>
        </p:txBody>
      </p:sp>
      <p:sp>
        <p:nvSpPr>
          <p:cNvPr id="1139" name="Renforcement des capacités en SE"/>
          <p:cNvSpPr/>
          <p:nvPr/>
        </p:nvSpPr>
        <p:spPr>
          <a:xfrm>
            <a:off x="6954248" y="3640361"/>
            <a:ext cx="2950368" cy="952501"/>
          </a:xfrm>
          <a:prstGeom prst="roundRect">
            <a:avLst>
              <a:gd name="adj" fmla="val 20000"/>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Renforcement des capacités en SE</a:t>
            </a:r>
          </a:p>
        </p:txBody>
      </p:sp>
      <p:sp>
        <p:nvSpPr>
          <p:cNvPr id="1140" name="M&amp;E"/>
          <p:cNvSpPr/>
          <p:nvPr/>
        </p:nvSpPr>
        <p:spPr>
          <a:xfrm>
            <a:off x="12103727" y="723521"/>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sp>
        <p:nvSpPr>
          <p:cNvPr id="1141" name="4. Arbre à stratégies"/>
          <p:cNvSpPr/>
          <p:nvPr/>
        </p:nvSpPr>
        <p:spPr>
          <a:xfrm>
            <a:off x="9453178" y="0"/>
            <a:ext cx="3551622" cy="611607"/>
          </a:xfrm>
          <a:prstGeom prst="rect">
            <a:avLst/>
          </a:prstGeom>
          <a:solidFill>
            <a:schemeClr val="accent5">
              <a:lumOff val="-29866"/>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b="0">
                <a:solidFill>
                  <a:srgbClr val="FFFFFF"/>
                </a:solidFill>
                <a:latin typeface="Helvetica Neue Light"/>
                <a:ea typeface="Helvetica Neue Light"/>
                <a:cs typeface="Helvetica Neue Light"/>
                <a:sym typeface="Helvetica Neue Light"/>
              </a:defRPr>
            </a:lvl1pPr>
          </a:lstStyle>
          <a:p>
            <a:r>
              <a:t>4. Arbre à stratégies</a:t>
            </a:r>
          </a:p>
        </p:txBody>
      </p:sp>
      <p:sp>
        <p:nvSpPr>
          <p:cNvPr id="1142" name="Cycle de formation"/>
          <p:cNvSpPr/>
          <p:nvPr/>
        </p:nvSpPr>
        <p:spPr>
          <a:xfrm>
            <a:off x="7058357" y="4762832"/>
            <a:ext cx="2950368" cy="952501"/>
          </a:xfrm>
          <a:prstGeom prst="roundRect">
            <a:avLst>
              <a:gd name="adj" fmla="val 20000"/>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Cycle de formation </a:t>
            </a:r>
          </a:p>
        </p:txBody>
      </p:sp>
      <p:sp>
        <p:nvSpPr>
          <p:cNvPr id="1143" name="Recensement des pratiques internes"/>
          <p:cNvSpPr/>
          <p:nvPr/>
        </p:nvSpPr>
        <p:spPr>
          <a:xfrm>
            <a:off x="10075027" y="4762832"/>
            <a:ext cx="2573093" cy="1276909"/>
          </a:xfrm>
          <a:prstGeom prst="roundRect">
            <a:avLst>
              <a:gd name="adj" fmla="val 14919"/>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Recensement des pratiques internes</a:t>
            </a:r>
          </a:p>
        </p:txBody>
      </p:sp>
      <p:sp>
        <p:nvSpPr>
          <p:cNvPr id="1144" name="Statistiques"/>
          <p:cNvSpPr/>
          <p:nvPr/>
        </p:nvSpPr>
        <p:spPr>
          <a:xfrm>
            <a:off x="4029903" y="5866034"/>
            <a:ext cx="2950368" cy="460475"/>
          </a:xfrm>
          <a:prstGeom prst="roundRect">
            <a:avLst>
              <a:gd name="adj" fmla="val 41370"/>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Statistiques</a:t>
            </a:r>
          </a:p>
        </p:txBody>
      </p:sp>
      <p:sp>
        <p:nvSpPr>
          <p:cNvPr id="1145" name="Sciences sociales"/>
          <p:cNvSpPr/>
          <p:nvPr/>
        </p:nvSpPr>
        <p:spPr>
          <a:xfrm>
            <a:off x="4029903" y="6348114"/>
            <a:ext cx="3090763" cy="520027"/>
          </a:xfrm>
          <a:prstGeom prst="roundRect">
            <a:avLst>
              <a:gd name="adj" fmla="val 36633"/>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000" b="0">
                <a:solidFill>
                  <a:srgbClr val="FFFFFF"/>
                </a:solidFill>
                <a:latin typeface="+mn-lt"/>
                <a:ea typeface="+mn-ea"/>
                <a:cs typeface="+mn-cs"/>
                <a:sym typeface="Helvetica Neue Medium"/>
              </a:defRPr>
            </a:lvl1pPr>
          </a:lstStyle>
          <a:p>
            <a:r>
              <a:t>Sciences sociales</a:t>
            </a:r>
          </a:p>
        </p:txBody>
      </p:sp>
      <p:sp>
        <p:nvSpPr>
          <p:cNvPr id="1146" name="Cartographie"/>
          <p:cNvSpPr/>
          <p:nvPr/>
        </p:nvSpPr>
        <p:spPr>
          <a:xfrm>
            <a:off x="4029903" y="6950889"/>
            <a:ext cx="3090763" cy="520027"/>
          </a:xfrm>
          <a:prstGeom prst="roundRect">
            <a:avLst>
              <a:gd name="adj" fmla="val 36633"/>
            </a:avLst>
          </a:prstGeom>
          <a:solidFill>
            <a:schemeClr val="accent5">
              <a:lumOff val="-2986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000" b="0">
                <a:solidFill>
                  <a:srgbClr val="FFFFFF"/>
                </a:solidFill>
                <a:latin typeface="+mn-lt"/>
                <a:ea typeface="+mn-ea"/>
                <a:cs typeface="+mn-cs"/>
                <a:sym typeface="Helvetica Neue Medium"/>
              </a:defRPr>
            </a:lvl1pPr>
          </a:lstStyle>
          <a:p>
            <a:r>
              <a:t>Cartographie</a:t>
            </a:r>
          </a:p>
        </p:txBody>
      </p:sp>
      <p:sp>
        <p:nvSpPr>
          <p:cNvPr id="1147" name="Rectangle"/>
          <p:cNvSpPr/>
          <p:nvPr/>
        </p:nvSpPr>
        <p:spPr>
          <a:xfrm>
            <a:off x="3769400" y="3278411"/>
            <a:ext cx="8834270" cy="4599861"/>
          </a:xfrm>
          <a:prstGeom prst="rect">
            <a:avLst/>
          </a:prstGeom>
          <a:solidFill>
            <a:schemeClr val="accent6">
              <a:satOff val="18029"/>
              <a:lumOff val="12067"/>
              <a:alpha val="33741"/>
            </a:schemeClr>
          </a:solidFill>
          <a:ln w="88900">
            <a:solidFill>
              <a:srgbClr val="000000">
                <a:alpha val="33741"/>
              </a:srgbClr>
            </a:solidFill>
            <a:prstDash val="sysDot"/>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48" name="Choix stratégiques"/>
          <p:cNvSpPr txBox="1"/>
          <p:nvPr/>
        </p:nvSpPr>
        <p:spPr>
          <a:xfrm>
            <a:off x="6980270" y="7350799"/>
            <a:ext cx="2851405"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Choix stratégiques</a:t>
            </a:r>
          </a:p>
        </p:txBody>
      </p:sp>
      <p:sp>
        <p:nvSpPr>
          <p:cNvPr id="1149"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6"/>
              </a:rPr>
              <a:t>Sébastien Galéa</a:t>
            </a:r>
          </a:p>
        </p:txBody>
      </p:sp>
      <p:pic>
        <p:nvPicPr>
          <p:cNvPr id="1150" name="logo.jpg" descr="logo.jpg">
            <a:hlinkClick r:id="rId5"/>
          </p:cNvPr>
          <p:cNvPicPr>
            <a:picLocks noChangeAspect="1"/>
          </p:cNvPicPr>
          <p:nvPr/>
        </p:nvPicPr>
        <p:blipFill>
          <a:blip r:embed="rId7"/>
          <a:stretch>
            <a:fillRect/>
          </a:stretch>
        </p:blipFill>
        <p:spPr>
          <a:xfrm>
            <a:off x="11174718" y="9283644"/>
            <a:ext cx="385344" cy="287553"/>
          </a:xfrm>
          <a:prstGeom prst="rect">
            <a:avLst/>
          </a:prstGeom>
          <a:ln w="25400"/>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2" name="arbre-et-racine-03.jpg" descr="arbre-et-racine-03.jpg"/>
          <p:cNvPicPr>
            <a:picLocks noChangeAspect="1"/>
          </p:cNvPicPr>
          <p:nvPr/>
        </p:nvPicPr>
        <p:blipFill>
          <a:blip r:embed="rId3">
            <a:alphaModFix amt="45614"/>
          </a:blip>
          <a:stretch>
            <a:fillRect/>
          </a:stretch>
        </p:blipFill>
        <p:spPr>
          <a:xfrm>
            <a:off x="734417" y="260156"/>
            <a:ext cx="11535819" cy="15389574"/>
          </a:xfrm>
          <a:prstGeom prst="rect">
            <a:avLst/>
          </a:prstGeom>
          <a:ln w="12700">
            <a:miter lim="400000"/>
          </a:ln>
        </p:spPr>
      </p:pic>
      <p:grpSp>
        <p:nvGrpSpPr>
          <p:cNvPr id="1155" name="Rectangle aux angles arrondis"/>
          <p:cNvGrpSpPr/>
          <p:nvPr/>
        </p:nvGrpSpPr>
        <p:grpSpPr>
          <a:xfrm>
            <a:off x="-118991" y="-88900"/>
            <a:ext cx="2676157" cy="2784705"/>
            <a:chOff x="0" y="0"/>
            <a:chExt cx="2676156" cy="2784704"/>
          </a:xfrm>
        </p:grpSpPr>
        <p:sp>
          <p:nvSpPr>
            <p:cNvPr id="1154" name="Rectangle aux angles arrondis"/>
            <p:cNvSpPr/>
            <p:nvPr/>
          </p:nvSpPr>
          <p:spPr>
            <a:xfrm>
              <a:off x="127000" y="88900"/>
              <a:ext cx="2422157" cy="2454505"/>
            </a:xfrm>
            <a:prstGeom prst="roundRect">
              <a:avLst>
                <a:gd name="adj" fmla="val 15000"/>
              </a:avLst>
            </a:prstGeom>
            <a:solidFill>
              <a:srgbClr val="FFFFFF"/>
            </a:solidFill>
            <a:ln>
              <a:noFill/>
            </a:ln>
            <a:effectLst/>
          </p:spPr>
          <p:txBody>
            <a:bodyPr wrap="square" lIns="50800" tIns="50800" rIns="50800" bIns="50800" numCol="1" anchor="ctr">
              <a:noAutofit/>
            </a:bodyPr>
            <a:lstStyle/>
            <a:p>
              <a:pPr>
                <a:defRPr sz="2200" b="0">
                  <a:solidFill>
                    <a:srgbClr val="FFFFFF"/>
                  </a:solidFill>
                  <a:latin typeface="+mn-lt"/>
                  <a:ea typeface="+mn-ea"/>
                  <a:cs typeface="+mn-cs"/>
                  <a:sym typeface="Helvetica Neue Medium"/>
                </a:defRPr>
              </a:pPr>
              <a:endParaRPr/>
            </a:p>
          </p:txBody>
        </p:sp>
        <p:pic>
          <p:nvPicPr>
            <p:cNvPr id="1153" name="Rectangle aux angles arrondis Rectangle aux angles arrondis" descr="Rectangle aux angles arrondis Rectangle aux angles arrondis"/>
            <p:cNvPicPr>
              <a:picLocks/>
            </p:cNvPicPr>
            <p:nvPr/>
          </p:nvPicPr>
          <p:blipFill>
            <a:blip r:embed="rId4"/>
            <a:stretch>
              <a:fillRect/>
            </a:stretch>
          </p:blipFill>
          <p:spPr>
            <a:xfrm>
              <a:off x="0" y="0"/>
              <a:ext cx="2676157" cy="2784705"/>
            </a:xfrm>
            <a:prstGeom prst="rect">
              <a:avLst/>
            </a:prstGeom>
            <a:effectLst/>
          </p:spPr>
        </p:pic>
      </p:grpSp>
      <p:sp>
        <p:nvSpPr>
          <p:cNvPr id="1156" name="Opérationalisation du SSE"/>
          <p:cNvSpPr/>
          <p:nvPr/>
        </p:nvSpPr>
        <p:spPr>
          <a:xfrm>
            <a:off x="3697458" y="8170209"/>
            <a:ext cx="5075938" cy="1178628"/>
          </a:xfrm>
          <a:prstGeom prst="roundRect">
            <a:avLst>
              <a:gd name="adj" fmla="val 16163"/>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Opérationalisation du SSE</a:t>
            </a:r>
          </a:p>
        </p:txBody>
      </p:sp>
      <p:sp>
        <p:nvSpPr>
          <p:cNvPr id="1157" name="Apprentissages"/>
          <p:cNvSpPr/>
          <p:nvPr/>
        </p:nvSpPr>
        <p:spPr>
          <a:xfrm>
            <a:off x="7344695" y="5069897"/>
            <a:ext cx="2676157" cy="653770"/>
          </a:xfrm>
          <a:prstGeom prst="roundRect">
            <a:avLst>
              <a:gd name="adj" fmla="val 29139"/>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Apprentissages</a:t>
            </a:r>
          </a:p>
        </p:txBody>
      </p:sp>
      <p:sp>
        <p:nvSpPr>
          <p:cNvPr id="1158" name="Programmes mieux adaptés"/>
          <p:cNvSpPr/>
          <p:nvPr/>
        </p:nvSpPr>
        <p:spPr>
          <a:xfrm>
            <a:off x="7344695" y="2639354"/>
            <a:ext cx="4925688" cy="653770"/>
          </a:xfrm>
          <a:prstGeom prst="roundRect">
            <a:avLst>
              <a:gd name="adj" fmla="val 31267"/>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Programmes mieux adaptés </a:t>
            </a:r>
          </a:p>
        </p:txBody>
      </p:sp>
      <p:sp>
        <p:nvSpPr>
          <p:cNvPr id="1159" name="Prises de décision éclairées"/>
          <p:cNvSpPr/>
          <p:nvPr/>
        </p:nvSpPr>
        <p:spPr>
          <a:xfrm>
            <a:off x="7857624" y="3780832"/>
            <a:ext cx="3016559" cy="801358"/>
          </a:xfrm>
          <a:prstGeom prst="roundRect">
            <a:avLst>
              <a:gd name="adj" fmla="val 23772"/>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Prises de décision éclairées</a:t>
            </a:r>
          </a:p>
        </p:txBody>
      </p:sp>
      <p:sp>
        <p:nvSpPr>
          <p:cNvPr id="1160" name="Mauvaise image de l’industrie du développement"/>
          <p:cNvSpPr/>
          <p:nvPr/>
        </p:nvSpPr>
        <p:spPr>
          <a:xfrm>
            <a:off x="8116354" y="-1261832"/>
            <a:ext cx="4076819" cy="952501"/>
          </a:xfrm>
          <a:prstGeom prst="roundRect">
            <a:avLst>
              <a:gd name="adj" fmla="val 20000"/>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Mauvaise image de l’industrie du développement</a:t>
            </a:r>
          </a:p>
        </p:txBody>
      </p:sp>
      <p:sp>
        <p:nvSpPr>
          <p:cNvPr id="1161" name="Eclairage global des projets"/>
          <p:cNvSpPr/>
          <p:nvPr/>
        </p:nvSpPr>
        <p:spPr>
          <a:xfrm>
            <a:off x="3078272" y="4807468"/>
            <a:ext cx="2676157" cy="916199"/>
          </a:xfrm>
          <a:prstGeom prst="roundRect">
            <a:avLst>
              <a:gd name="adj" fmla="val 20792"/>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Eclairage global des projets</a:t>
            </a:r>
          </a:p>
        </p:txBody>
      </p:sp>
      <p:sp>
        <p:nvSpPr>
          <p:cNvPr id="1162" name="Suspicion de fraudes et de détournements"/>
          <p:cNvSpPr/>
          <p:nvPr/>
        </p:nvSpPr>
        <p:spPr>
          <a:xfrm>
            <a:off x="4371528" y="-2033999"/>
            <a:ext cx="3859034" cy="952501"/>
          </a:xfrm>
          <a:prstGeom prst="roundRect">
            <a:avLst>
              <a:gd name="adj" fmla="val 20000"/>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Suspicion de fraudes et de détournements</a:t>
            </a:r>
          </a:p>
        </p:txBody>
      </p:sp>
      <p:sp>
        <p:nvSpPr>
          <p:cNvPr id="1163" name="Analyses en continu"/>
          <p:cNvSpPr/>
          <p:nvPr/>
        </p:nvSpPr>
        <p:spPr>
          <a:xfrm>
            <a:off x="2036910" y="3780832"/>
            <a:ext cx="3019499" cy="801358"/>
          </a:xfrm>
          <a:prstGeom prst="roundRect">
            <a:avLst>
              <a:gd name="adj" fmla="val 23772"/>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Analyses en continu</a:t>
            </a:r>
          </a:p>
        </p:txBody>
      </p:sp>
      <p:sp>
        <p:nvSpPr>
          <p:cNvPr id="1164" name="Contribution aux ODD"/>
          <p:cNvSpPr/>
          <p:nvPr/>
        </p:nvSpPr>
        <p:spPr>
          <a:xfrm>
            <a:off x="3697458" y="1588376"/>
            <a:ext cx="4533104" cy="594482"/>
          </a:xfrm>
          <a:prstGeom prst="roundRect">
            <a:avLst>
              <a:gd name="adj" fmla="val 36654"/>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Contribution aux ODD</a:t>
            </a:r>
          </a:p>
        </p:txBody>
      </p:sp>
      <p:sp>
        <p:nvSpPr>
          <p:cNvPr id="1165" name="Construction intellectuelle complexe déconnectée de l’action"/>
          <p:cNvSpPr/>
          <p:nvPr/>
        </p:nvSpPr>
        <p:spPr>
          <a:xfrm>
            <a:off x="9184524" y="8096460"/>
            <a:ext cx="3379318" cy="1252377"/>
          </a:xfrm>
          <a:prstGeom prst="roundRect">
            <a:avLst>
              <a:gd name="adj" fmla="val 15211"/>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Construction intellectuelle complexe déconnectée de l’action </a:t>
            </a:r>
          </a:p>
        </p:txBody>
      </p:sp>
      <p:pic>
        <p:nvPicPr>
          <p:cNvPr id="1166" name="Image" descr="Image"/>
          <p:cNvPicPr>
            <a:picLocks noChangeAspect="1"/>
          </p:cNvPicPr>
          <p:nvPr/>
        </p:nvPicPr>
        <p:blipFill>
          <a:blip r:embed="rId5"/>
          <a:stretch>
            <a:fillRect/>
          </a:stretch>
        </p:blipFill>
        <p:spPr>
          <a:xfrm>
            <a:off x="567972" y="280014"/>
            <a:ext cx="1420075" cy="1894476"/>
          </a:xfrm>
          <a:prstGeom prst="rect">
            <a:avLst/>
          </a:prstGeom>
          <a:ln w="12700">
            <a:miter lim="400000"/>
          </a:ln>
        </p:spPr>
      </p:pic>
      <p:sp>
        <p:nvSpPr>
          <p:cNvPr id="1167" name="Figure"/>
          <p:cNvSpPr/>
          <p:nvPr/>
        </p:nvSpPr>
        <p:spPr>
          <a:xfrm>
            <a:off x="484048" y="177546"/>
            <a:ext cx="1470080" cy="1152430"/>
          </a:xfrm>
          <a:custGeom>
            <a:avLst/>
            <a:gdLst/>
            <a:ahLst/>
            <a:cxnLst>
              <a:cxn ang="0">
                <a:pos x="wd2" y="hd2"/>
              </a:cxn>
              <a:cxn ang="5400000">
                <a:pos x="wd2" y="hd2"/>
              </a:cxn>
              <a:cxn ang="10800000">
                <a:pos x="wd2" y="hd2"/>
              </a:cxn>
              <a:cxn ang="16200000">
                <a:pos x="wd2" y="hd2"/>
              </a:cxn>
            </a:cxnLst>
            <a:rect l="0" t="0" r="r" b="b"/>
            <a:pathLst>
              <a:path w="19496" h="20438" extrusionOk="0">
                <a:moveTo>
                  <a:pt x="18275" y="20438"/>
                </a:moveTo>
                <a:cubicBezTo>
                  <a:pt x="20969" y="13501"/>
                  <a:pt x="19039" y="4628"/>
                  <a:pt x="14121" y="1340"/>
                </a:cubicBezTo>
                <a:cubicBezTo>
                  <a:pt x="10378" y="-1162"/>
                  <a:pt x="6474" y="30"/>
                  <a:pt x="3721" y="3335"/>
                </a:cubicBezTo>
                <a:cubicBezTo>
                  <a:pt x="969" y="6641"/>
                  <a:pt x="-631" y="12061"/>
                  <a:pt x="236" y="18015"/>
                </a:cubicBezTo>
                <a:lnTo>
                  <a:pt x="18275" y="20438"/>
                </a:lnTo>
                <a:close/>
              </a:path>
            </a:pathLst>
          </a:custGeom>
          <a:gradFill>
            <a:gsLst>
              <a:gs pos="0">
                <a:schemeClr val="accent2">
                  <a:hueOff val="167855"/>
                  <a:satOff val="17755"/>
                  <a:lumOff val="-16671"/>
                  <a:alpha val="25573"/>
                </a:schemeClr>
              </a:gs>
              <a:gs pos="100000">
                <a:schemeClr val="accent2">
                  <a:hueOff val="258623"/>
                  <a:satOff val="16006"/>
                  <a:lumOff val="-25223"/>
                  <a:alpha val="25573"/>
                </a:schemeClr>
              </a:gs>
            </a:gsLst>
            <a:lin ang="5400000"/>
          </a:gradFill>
          <a:ln w="25400">
            <a:solidFill>
              <a:srgbClr val="000000">
                <a:alpha val="25573"/>
              </a:srgbClr>
            </a:solidFill>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68" name="Rectangle aux angles arrondis"/>
          <p:cNvSpPr/>
          <p:nvPr/>
        </p:nvSpPr>
        <p:spPr>
          <a:xfrm>
            <a:off x="1047416" y="1227252"/>
            <a:ext cx="461187" cy="153095"/>
          </a:xfrm>
          <a:prstGeom prst="roundRect">
            <a:avLst>
              <a:gd name="adj" fmla="val 11922"/>
            </a:avLst>
          </a:prstGeom>
          <a:solidFill>
            <a:schemeClr val="accent1"/>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69" name="Conséquences…"/>
          <p:cNvSpPr txBox="1"/>
          <p:nvPr/>
        </p:nvSpPr>
        <p:spPr>
          <a:xfrm>
            <a:off x="448077" y="164846"/>
            <a:ext cx="1659865" cy="6537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1800" b="0">
                <a:latin typeface="Helvetica Neue Light"/>
                <a:ea typeface="Helvetica Neue Light"/>
                <a:cs typeface="Helvetica Neue Light"/>
                <a:sym typeface="Helvetica Neue Light"/>
              </a:defRPr>
            </a:pPr>
            <a:r>
              <a:t>Conséquences </a:t>
            </a:r>
          </a:p>
          <a:p>
            <a:pPr>
              <a:defRPr sz="1800" b="0">
                <a:latin typeface="Helvetica Neue Light"/>
                <a:ea typeface="Helvetica Neue Light"/>
                <a:cs typeface="Helvetica Neue Light"/>
                <a:sym typeface="Helvetica Neue Light"/>
              </a:defRPr>
            </a:pPr>
            <a:r>
              <a:t>du problème</a:t>
            </a:r>
          </a:p>
        </p:txBody>
      </p:sp>
      <p:sp>
        <p:nvSpPr>
          <p:cNvPr id="1170" name="Données fiables et disponibles"/>
          <p:cNvSpPr/>
          <p:nvPr/>
        </p:nvSpPr>
        <p:spPr>
          <a:xfrm>
            <a:off x="3237906" y="6180163"/>
            <a:ext cx="2516523" cy="1186996"/>
          </a:xfrm>
          <a:prstGeom prst="roundRect">
            <a:avLst>
              <a:gd name="adj" fmla="val 16049"/>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Données fiables et disponibles</a:t>
            </a:r>
          </a:p>
        </p:txBody>
      </p:sp>
      <p:sp>
        <p:nvSpPr>
          <p:cNvPr id="1171" name="Réorientations précoce"/>
          <p:cNvSpPr/>
          <p:nvPr/>
        </p:nvSpPr>
        <p:spPr>
          <a:xfrm>
            <a:off x="1617142" y="2803038"/>
            <a:ext cx="3859035" cy="653770"/>
          </a:xfrm>
          <a:prstGeom prst="roundRect">
            <a:avLst>
              <a:gd name="adj" fmla="val 31267"/>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Réorientations précoce</a:t>
            </a:r>
          </a:p>
        </p:txBody>
      </p:sp>
      <p:sp>
        <p:nvSpPr>
          <p:cNvPr id="1172" name="3. Arbre à solutions"/>
          <p:cNvSpPr/>
          <p:nvPr/>
        </p:nvSpPr>
        <p:spPr>
          <a:xfrm>
            <a:off x="9453178" y="0"/>
            <a:ext cx="3551622" cy="520314"/>
          </a:xfrm>
          <a:prstGeom prst="rect">
            <a:avLst/>
          </a:prstGeom>
          <a:solidFill>
            <a:schemeClr val="accent4">
              <a:hueOff val="-1081314"/>
              <a:satOff val="4338"/>
              <a:lumOff val="-893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200" b="0">
                <a:solidFill>
                  <a:srgbClr val="FFFFFF"/>
                </a:solidFill>
                <a:latin typeface="Helvetica Neue Light"/>
                <a:ea typeface="Helvetica Neue Light"/>
                <a:cs typeface="Helvetica Neue Light"/>
                <a:sym typeface="Helvetica Neue Light"/>
              </a:defRPr>
            </a:pPr>
            <a:r>
              <a:rPr sz="2700"/>
              <a:t>3</a:t>
            </a:r>
            <a:r>
              <a:rPr sz="3000"/>
              <a:t>. </a:t>
            </a:r>
            <a:r>
              <a:rPr sz="2700"/>
              <a:t>Arbre à solutions</a:t>
            </a:r>
          </a:p>
        </p:txBody>
      </p:sp>
      <p:sp>
        <p:nvSpPr>
          <p:cNvPr id="1173" name="M&amp;E"/>
          <p:cNvSpPr/>
          <p:nvPr/>
        </p:nvSpPr>
        <p:spPr>
          <a:xfrm>
            <a:off x="12179049" y="608887"/>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sp>
        <p:nvSpPr>
          <p:cNvPr id="1174" name="Données agrégées"/>
          <p:cNvSpPr/>
          <p:nvPr/>
        </p:nvSpPr>
        <p:spPr>
          <a:xfrm>
            <a:off x="6994683" y="6353440"/>
            <a:ext cx="2812856" cy="1186996"/>
          </a:xfrm>
          <a:prstGeom prst="roundRect">
            <a:avLst>
              <a:gd name="adj" fmla="val 16049"/>
            </a:avLst>
          </a:prstGeom>
          <a:solidFill>
            <a:schemeClr val="accent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Données agrégées</a:t>
            </a:r>
          </a:p>
        </p:txBody>
      </p:sp>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8" name="Ligne"/>
          <p:cNvSpPr/>
          <p:nvPr/>
        </p:nvSpPr>
        <p:spPr>
          <a:xfrm>
            <a:off x="647700" y="1968500"/>
            <a:ext cx="11709400" cy="1588"/>
          </a:xfrm>
          <a:prstGeom prst="line">
            <a:avLst/>
          </a:prstGeom>
          <a:ln w="12700">
            <a:solidFill>
              <a:srgbClr val="9A9A9A"/>
            </a:solidFill>
            <a:miter lim="400000"/>
          </a:ln>
        </p:spPr>
        <p:txBody>
          <a:bodyPr lIns="50800" tIns="50800" rIns="50800" bIns="50800" anchor="ctr"/>
          <a:lstStyle/>
          <a:p>
            <a:pPr algn="l" defTabSz="457200">
              <a:defRPr sz="1200" b="0">
                <a:latin typeface="Helvetica"/>
                <a:ea typeface="Helvetica"/>
                <a:cs typeface="Helvetica"/>
                <a:sym typeface="Helvetica"/>
              </a:defRPr>
            </a:pPr>
            <a:endParaRPr/>
          </a:p>
        </p:txBody>
      </p:sp>
      <p:sp>
        <p:nvSpPr>
          <p:cNvPr id="1179" name="De l’analyse à la construction du cadre"/>
          <p:cNvSpPr txBox="1">
            <a:spLocks noGrp="1"/>
          </p:cNvSpPr>
          <p:nvPr>
            <p:ph type="title"/>
          </p:nvPr>
        </p:nvSpPr>
        <p:spPr>
          <a:prstGeom prst="rect">
            <a:avLst/>
          </a:prstGeom>
        </p:spPr>
        <p:txBody>
          <a:bodyPr/>
          <a:lstStyle/>
          <a:p>
            <a:r>
              <a:t>De l’analyse à la construction du cadre</a:t>
            </a:r>
          </a:p>
        </p:txBody>
      </p:sp>
      <p:sp>
        <p:nvSpPr>
          <p:cNvPr id="1180" name="Numéro de diapositive"/>
          <p:cNvSpPr txBox="1">
            <a:spLocks noGrp="1"/>
          </p:cNvSpPr>
          <p:nvPr>
            <p:ph type="sldNum" sz="quarter" idx="2"/>
          </p:nvPr>
        </p:nvSpPr>
        <p:spPr>
          <a:xfrm>
            <a:off x="12678664" y="9465920"/>
            <a:ext cx="283769"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pic>
        <p:nvPicPr>
          <p:cNvPr id="1181" name="Matrice-du-cadre-logique-1200x513.png" descr="Matrice-du-cadre-logique-1200x513.png"/>
          <p:cNvPicPr>
            <a:picLocks noChangeAspect="1"/>
          </p:cNvPicPr>
          <p:nvPr/>
        </p:nvPicPr>
        <p:blipFill>
          <a:blip r:embed="rId3"/>
          <a:stretch>
            <a:fillRect/>
          </a:stretch>
        </p:blipFill>
        <p:spPr>
          <a:xfrm>
            <a:off x="10190554" y="400500"/>
            <a:ext cx="2166547" cy="926200"/>
          </a:xfrm>
          <a:prstGeom prst="rect">
            <a:avLst/>
          </a:prstGeom>
          <a:ln w="12700">
            <a:miter lim="400000"/>
          </a:ln>
        </p:spPr>
      </p:pic>
      <p:sp>
        <p:nvSpPr>
          <p:cNvPr id="1182" name="Rectangle aux angles arrondis"/>
          <p:cNvSpPr/>
          <p:nvPr/>
        </p:nvSpPr>
        <p:spPr>
          <a:xfrm>
            <a:off x="6887363" y="3036804"/>
            <a:ext cx="6085732" cy="3679992"/>
          </a:xfrm>
          <a:prstGeom prst="roundRect">
            <a:avLst>
              <a:gd name="adj" fmla="val 10947"/>
            </a:avLst>
          </a:prstGeom>
          <a:solidFill>
            <a:schemeClr val="accent1">
              <a:lumOff val="16847"/>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83" name="Rectangle aux angles arrondis"/>
          <p:cNvSpPr/>
          <p:nvPr/>
        </p:nvSpPr>
        <p:spPr>
          <a:xfrm>
            <a:off x="4468506" y="3036804"/>
            <a:ext cx="1748791" cy="3679992"/>
          </a:xfrm>
          <a:prstGeom prst="roundRect">
            <a:avLst>
              <a:gd name="adj" fmla="val 23035"/>
            </a:avLst>
          </a:prstGeom>
          <a:solidFill>
            <a:schemeClr val="accent1">
              <a:lumOff val="16847"/>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84" name="Rectangle aux angles arrondis"/>
          <p:cNvSpPr/>
          <p:nvPr/>
        </p:nvSpPr>
        <p:spPr>
          <a:xfrm>
            <a:off x="132399" y="3036804"/>
            <a:ext cx="4144400" cy="3679992"/>
          </a:xfrm>
          <a:prstGeom prst="roundRect">
            <a:avLst>
              <a:gd name="adj" fmla="val 10947"/>
            </a:avLst>
          </a:prstGeom>
          <a:solidFill>
            <a:schemeClr val="accent1">
              <a:lumOff val="16847"/>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85" name="Arbre à problèmes"/>
          <p:cNvSpPr/>
          <p:nvPr/>
        </p:nvSpPr>
        <p:spPr>
          <a:xfrm>
            <a:off x="1643416" y="4443816"/>
            <a:ext cx="1209041" cy="1682319"/>
          </a:xfrm>
          <a:prstGeom prst="roundRect">
            <a:avLst>
              <a:gd name="adj" fmla="val 19169"/>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600" b="0">
                <a:latin typeface="+mn-lt"/>
                <a:ea typeface="+mn-ea"/>
                <a:cs typeface="+mn-cs"/>
                <a:sym typeface="Helvetica Neue Medium"/>
              </a:defRPr>
            </a:lvl1pPr>
          </a:lstStyle>
          <a:p>
            <a:r>
              <a:t>Arbre à problèmes</a:t>
            </a:r>
          </a:p>
        </p:txBody>
      </p:sp>
      <p:sp>
        <p:nvSpPr>
          <p:cNvPr id="1186" name="Analyse…"/>
          <p:cNvSpPr txBox="1"/>
          <p:nvPr/>
        </p:nvSpPr>
        <p:spPr>
          <a:xfrm>
            <a:off x="1309745" y="3361716"/>
            <a:ext cx="1748791" cy="7792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a:pPr>
            <a:r>
              <a:t>Analyse </a:t>
            </a:r>
          </a:p>
          <a:p>
            <a:pPr>
              <a:defRPr sz="2200"/>
            </a:pPr>
            <a:r>
              <a:t>contextuelle</a:t>
            </a:r>
          </a:p>
        </p:txBody>
      </p:sp>
      <p:sp>
        <p:nvSpPr>
          <p:cNvPr id="1187" name="Arbre à solutions"/>
          <p:cNvSpPr/>
          <p:nvPr/>
        </p:nvSpPr>
        <p:spPr>
          <a:xfrm>
            <a:off x="3058536" y="4443816"/>
            <a:ext cx="1026555" cy="1682319"/>
          </a:xfrm>
          <a:prstGeom prst="roundRect">
            <a:avLst>
              <a:gd name="adj" fmla="val 22577"/>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600" b="0">
                <a:latin typeface="+mn-lt"/>
                <a:ea typeface="+mn-ea"/>
                <a:cs typeface="+mn-cs"/>
                <a:sym typeface="Helvetica Neue Medium"/>
              </a:defRPr>
            </a:lvl1pPr>
          </a:lstStyle>
          <a:p>
            <a:r>
              <a:t>Arbre à solutions</a:t>
            </a:r>
          </a:p>
        </p:txBody>
      </p:sp>
      <p:sp>
        <p:nvSpPr>
          <p:cNvPr id="1188" name="Arbre à stratégies"/>
          <p:cNvSpPr/>
          <p:nvPr/>
        </p:nvSpPr>
        <p:spPr>
          <a:xfrm>
            <a:off x="4674413" y="4435431"/>
            <a:ext cx="1336978" cy="1682320"/>
          </a:xfrm>
          <a:prstGeom prst="roundRect">
            <a:avLst>
              <a:gd name="adj" fmla="val 17335"/>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600" b="0">
                <a:latin typeface="+mn-lt"/>
                <a:ea typeface="+mn-ea"/>
                <a:cs typeface="+mn-cs"/>
                <a:sym typeface="Helvetica Neue Medium"/>
              </a:defRPr>
            </a:lvl1pPr>
          </a:lstStyle>
          <a:p>
            <a:r>
              <a:t>Arbre à stratégies</a:t>
            </a:r>
          </a:p>
        </p:txBody>
      </p:sp>
      <p:sp>
        <p:nvSpPr>
          <p:cNvPr id="1189" name="Logique d’intervention"/>
          <p:cNvSpPr/>
          <p:nvPr/>
        </p:nvSpPr>
        <p:spPr>
          <a:xfrm>
            <a:off x="6945355" y="4446479"/>
            <a:ext cx="1447023" cy="1682320"/>
          </a:xfrm>
          <a:prstGeom prst="roundRect">
            <a:avLst>
              <a:gd name="adj" fmla="val 16017"/>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600" b="0">
                <a:latin typeface="+mn-lt"/>
                <a:ea typeface="+mn-ea"/>
                <a:cs typeface="+mn-cs"/>
                <a:sym typeface="Helvetica Neue Medium"/>
              </a:defRPr>
            </a:lvl1pPr>
          </a:lstStyle>
          <a:p>
            <a:r>
              <a:t>Logique d’intervention</a:t>
            </a:r>
          </a:p>
        </p:txBody>
      </p:sp>
      <p:sp>
        <p:nvSpPr>
          <p:cNvPr id="1190" name="Hypothèses"/>
          <p:cNvSpPr/>
          <p:nvPr/>
        </p:nvSpPr>
        <p:spPr>
          <a:xfrm>
            <a:off x="8616536" y="4446479"/>
            <a:ext cx="1308978" cy="1682320"/>
          </a:xfrm>
          <a:prstGeom prst="roundRect">
            <a:avLst>
              <a:gd name="adj" fmla="val 17706"/>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600" b="0">
                <a:latin typeface="+mn-lt"/>
                <a:ea typeface="+mn-ea"/>
                <a:cs typeface="+mn-cs"/>
                <a:sym typeface="Helvetica Neue Medium"/>
              </a:defRPr>
            </a:lvl1pPr>
          </a:lstStyle>
          <a:p>
            <a:r>
              <a:t>Hypothèses</a:t>
            </a:r>
          </a:p>
        </p:txBody>
      </p:sp>
      <p:sp>
        <p:nvSpPr>
          <p:cNvPr id="1191" name="Indicateurs Objectivement Vérifiable (IOV)"/>
          <p:cNvSpPr/>
          <p:nvPr/>
        </p:nvSpPr>
        <p:spPr>
          <a:xfrm>
            <a:off x="10061843" y="4446479"/>
            <a:ext cx="1302608" cy="1682320"/>
          </a:xfrm>
          <a:prstGeom prst="roundRect">
            <a:avLst>
              <a:gd name="adj" fmla="val 17792"/>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600" b="0">
                <a:latin typeface="+mn-lt"/>
                <a:ea typeface="+mn-ea"/>
                <a:cs typeface="+mn-cs"/>
                <a:sym typeface="Helvetica Neue Medium"/>
              </a:defRPr>
            </a:lvl1pPr>
          </a:lstStyle>
          <a:p>
            <a:r>
              <a:t>Indicateurs Objectivement Vérifiable (IOV)</a:t>
            </a:r>
          </a:p>
        </p:txBody>
      </p:sp>
      <p:sp>
        <p:nvSpPr>
          <p:cNvPr id="1192" name="Sources de vérification"/>
          <p:cNvSpPr/>
          <p:nvPr/>
        </p:nvSpPr>
        <p:spPr>
          <a:xfrm>
            <a:off x="11567204" y="4446479"/>
            <a:ext cx="1308978" cy="1682320"/>
          </a:xfrm>
          <a:prstGeom prst="roundRect">
            <a:avLst>
              <a:gd name="adj" fmla="val 17706"/>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600" b="0">
                <a:latin typeface="+mn-lt"/>
                <a:ea typeface="+mn-ea"/>
                <a:cs typeface="+mn-cs"/>
                <a:sym typeface="Helvetica Neue Medium"/>
              </a:defRPr>
            </a:lvl1pPr>
          </a:lstStyle>
          <a:p>
            <a:r>
              <a:t>Sources de vérification</a:t>
            </a:r>
          </a:p>
        </p:txBody>
      </p:sp>
      <p:sp>
        <p:nvSpPr>
          <p:cNvPr id="1193" name="Analyse des PP"/>
          <p:cNvSpPr/>
          <p:nvPr/>
        </p:nvSpPr>
        <p:spPr>
          <a:xfrm>
            <a:off x="228297" y="4443816"/>
            <a:ext cx="1209041" cy="1682319"/>
          </a:xfrm>
          <a:prstGeom prst="roundRect">
            <a:avLst>
              <a:gd name="adj" fmla="val 19169"/>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600" b="0">
                <a:latin typeface="+mn-lt"/>
                <a:ea typeface="+mn-ea"/>
                <a:cs typeface="+mn-cs"/>
                <a:sym typeface="Helvetica Neue Medium"/>
              </a:defRPr>
            </a:lvl1pPr>
          </a:lstStyle>
          <a:p>
            <a:r>
              <a:t>Analyse des PP</a:t>
            </a:r>
          </a:p>
        </p:txBody>
      </p:sp>
      <p:sp>
        <p:nvSpPr>
          <p:cNvPr id="1194" name="Flèche"/>
          <p:cNvSpPr/>
          <p:nvPr/>
        </p:nvSpPr>
        <p:spPr>
          <a:xfrm>
            <a:off x="1126732" y="5689254"/>
            <a:ext cx="750429" cy="436881"/>
          </a:xfrm>
          <a:prstGeom prst="rightArrow">
            <a:avLst>
              <a:gd name="adj1" fmla="val 32000"/>
              <a:gd name="adj2" fmla="val 121205"/>
            </a:avLst>
          </a:prstGeom>
          <a:solidFill>
            <a:schemeClr val="accent6"/>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95" name="Flèche"/>
          <p:cNvSpPr/>
          <p:nvPr/>
        </p:nvSpPr>
        <p:spPr>
          <a:xfrm>
            <a:off x="2683321" y="5689254"/>
            <a:ext cx="750429" cy="436881"/>
          </a:xfrm>
          <a:prstGeom prst="rightArrow">
            <a:avLst>
              <a:gd name="adj1" fmla="val 32000"/>
              <a:gd name="adj2" fmla="val 121205"/>
            </a:avLst>
          </a:prstGeom>
          <a:solidFill>
            <a:schemeClr val="accent6"/>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96" name="Sélection…"/>
          <p:cNvSpPr txBox="1"/>
          <p:nvPr/>
        </p:nvSpPr>
        <p:spPr>
          <a:xfrm>
            <a:off x="4626228" y="3361716"/>
            <a:ext cx="1433348" cy="7792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a:pPr>
            <a:r>
              <a:t>Sélection </a:t>
            </a:r>
          </a:p>
          <a:p>
            <a:pPr>
              <a:defRPr sz="2200"/>
            </a:pPr>
            <a:r>
              <a:t>de projet</a:t>
            </a:r>
          </a:p>
        </p:txBody>
      </p:sp>
      <p:sp>
        <p:nvSpPr>
          <p:cNvPr id="1197" name="Rédaction du cadre"/>
          <p:cNvSpPr txBox="1"/>
          <p:nvPr/>
        </p:nvSpPr>
        <p:spPr>
          <a:xfrm>
            <a:off x="8431214" y="3486004"/>
            <a:ext cx="2721941" cy="779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200"/>
            </a:lvl1pPr>
          </a:lstStyle>
          <a:p>
            <a:r>
              <a:t>Rédaction du cadre</a:t>
            </a:r>
          </a:p>
        </p:txBody>
      </p:sp>
      <p:sp>
        <p:nvSpPr>
          <p:cNvPr id="1198" name="Flèche"/>
          <p:cNvSpPr/>
          <p:nvPr/>
        </p:nvSpPr>
        <p:spPr>
          <a:xfrm>
            <a:off x="4085090" y="5689254"/>
            <a:ext cx="750429" cy="436881"/>
          </a:xfrm>
          <a:prstGeom prst="rightArrow">
            <a:avLst>
              <a:gd name="adj1" fmla="val 32000"/>
              <a:gd name="adj2" fmla="val 121205"/>
            </a:avLst>
          </a:prstGeom>
          <a:solidFill>
            <a:schemeClr val="accent6"/>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199" name="Flèche"/>
          <p:cNvSpPr/>
          <p:nvPr/>
        </p:nvSpPr>
        <p:spPr>
          <a:xfrm>
            <a:off x="6083365" y="3962065"/>
            <a:ext cx="861991" cy="2645821"/>
          </a:xfrm>
          <a:prstGeom prst="rightArrow">
            <a:avLst>
              <a:gd name="adj1" fmla="val 31900"/>
              <a:gd name="adj2" fmla="val 67715"/>
            </a:avLst>
          </a:prstGeom>
          <a:solidFill>
            <a:schemeClr val="accent6"/>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200" name="Flèche"/>
          <p:cNvSpPr/>
          <p:nvPr/>
        </p:nvSpPr>
        <p:spPr>
          <a:xfrm>
            <a:off x="8209968" y="5691917"/>
            <a:ext cx="750429" cy="436881"/>
          </a:xfrm>
          <a:prstGeom prst="rightArrow">
            <a:avLst>
              <a:gd name="adj1" fmla="val 32000"/>
              <a:gd name="adj2" fmla="val 121205"/>
            </a:avLst>
          </a:prstGeom>
          <a:solidFill>
            <a:schemeClr val="accent6"/>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201" name="Flèche"/>
          <p:cNvSpPr/>
          <p:nvPr/>
        </p:nvSpPr>
        <p:spPr>
          <a:xfrm>
            <a:off x="9686629" y="5691917"/>
            <a:ext cx="750429" cy="436881"/>
          </a:xfrm>
          <a:prstGeom prst="rightArrow">
            <a:avLst>
              <a:gd name="adj1" fmla="val 32000"/>
              <a:gd name="adj2" fmla="val 121205"/>
            </a:avLst>
          </a:prstGeom>
          <a:solidFill>
            <a:schemeClr val="accent6"/>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202" name="Flèche"/>
          <p:cNvSpPr/>
          <p:nvPr/>
        </p:nvSpPr>
        <p:spPr>
          <a:xfrm>
            <a:off x="11108950" y="5691917"/>
            <a:ext cx="750429" cy="436881"/>
          </a:xfrm>
          <a:prstGeom prst="rightArrow">
            <a:avLst>
              <a:gd name="adj1" fmla="val 32000"/>
              <a:gd name="adj2" fmla="val 121205"/>
            </a:avLst>
          </a:prstGeom>
          <a:solidFill>
            <a:schemeClr val="accent6"/>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203" name="1"/>
          <p:cNvSpPr/>
          <p:nvPr/>
        </p:nvSpPr>
        <p:spPr>
          <a:xfrm>
            <a:off x="540643" y="6004510"/>
            <a:ext cx="584349" cy="587999"/>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1</a:t>
            </a:r>
          </a:p>
        </p:txBody>
      </p:sp>
      <p:sp>
        <p:nvSpPr>
          <p:cNvPr id="1204" name="2"/>
          <p:cNvSpPr/>
          <p:nvPr/>
        </p:nvSpPr>
        <p:spPr>
          <a:xfrm>
            <a:off x="1959677" y="6004510"/>
            <a:ext cx="584349" cy="587999"/>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2</a:t>
            </a:r>
          </a:p>
        </p:txBody>
      </p:sp>
      <p:sp>
        <p:nvSpPr>
          <p:cNvPr id="1205" name="3"/>
          <p:cNvSpPr/>
          <p:nvPr/>
        </p:nvSpPr>
        <p:spPr>
          <a:xfrm>
            <a:off x="3214092" y="6004510"/>
            <a:ext cx="584349" cy="587999"/>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3</a:t>
            </a:r>
          </a:p>
        </p:txBody>
      </p:sp>
      <p:sp>
        <p:nvSpPr>
          <p:cNvPr id="1206" name="4"/>
          <p:cNvSpPr/>
          <p:nvPr/>
        </p:nvSpPr>
        <p:spPr>
          <a:xfrm>
            <a:off x="4994864" y="6004510"/>
            <a:ext cx="584349" cy="587999"/>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4</a:t>
            </a:r>
          </a:p>
        </p:txBody>
      </p:sp>
      <p:sp>
        <p:nvSpPr>
          <p:cNvPr id="1207" name="1"/>
          <p:cNvSpPr/>
          <p:nvPr/>
        </p:nvSpPr>
        <p:spPr>
          <a:xfrm>
            <a:off x="7384463" y="5910357"/>
            <a:ext cx="584349" cy="587999"/>
          </a:xfrm>
          <a:prstGeom prst="ellipse">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1</a:t>
            </a:r>
          </a:p>
        </p:txBody>
      </p:sp>
      <p:sp>
        <p:nvSpPr>
          <p:cNvPr id="1208" name="2"/>
          <p:cNvSpPr/>
          <p:nvPr/>
        </p:nvSpPr>
        <p:spPr>
          <a:xfrm>
            <a:off x="9050213" y="5910357"/>
            <a:ext cx="584349" cy="587999"/>
          </a:xfrm>
          <a:prstGeom prst="ellipse">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2</a:t>
            </a:r>
          </a:p>
        </p:txBody>
      </p:sp>
      <p:sp>
        <p:nvSpPr>
          <p:cNvPr id="1209" name="3"/>
          <p:cNvSpPr/>
          <p:nvPr/>
        </p:nvSpPr>
        <p:spPr>
          <a:xfrm>
            <a:off x="10524602" y="5910357"/>
            <a:ext cx="584349" cy="587999"/>
          </a:xfrm>
          <a:prstGeom prst="ellipse">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3</a:t>
            </a:r>
          </a:p>
        </p:txBody>
      </p:sp>
      <p:sp>
        <p:nvSpPr>
          <p:cNvPr id="1210" name="4"/>
          <p:cNvSpPr/>
          <p:nvPr/>
        </p:nvSpPr>
        <p:spPr>
          <a:xfrm>
            <a:off x="11859378" y="5910357"/>
            <a:ext cx="584349" cy="587999"/>
          </a:xfrm>
          <a:prstGeom prst="ellipse">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4</a:t>
            </a:r>
          </a:p>
        </p:txBody>
      </p:sp>
      <p:sp>
        <p:nvSpPr>
          <p:cNvPr id="1211" name="L’OUTIL"/>
          <p:cNvSpPr/>
          <p:nvPr/>
        </p:nvSpPr>
        <p:spPr>
          <a:xfrm>
            <a:off x="11867588" y="-1"/>
            <a:ext cx="1137212" cy="310348"/>
          </a:xfrm>
          <a:prstGeom prst="rect">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400" b="0">
                <a:solidFill>
                  <a:srgbClr val="FFFFFF"/>
                </a:solidFill>
                <a:latin typeface="+mn-lt"/>
                <a:ea typeface="+mn-ea"/>
                <a:cs typeface="+mn-cs"/>
                <a:sym typeface="Helvetica Neue Medium"/>
              </a:defRPr>
            </a:lvl1pPr>
          </a:lstStyle>
          <a:p>
            <a:r>
              <a:t>L’OUTIL</a:t>
            </a:r>
          </a:p>
        </p:txBody>
      </p:sp>
      <p:sp>
        <p:nvSpPr>
          <p:cNvPr id="1212" name="Point de bascule : est-ce que l’ensemble des alternatives à été considéré ? Quelle est la stratégie retenue ?"/>
          <p:cNvSpPr txBox="1"/>
          <p:nvPr/>
        </p:nvSpPr>
        <p:spPr>
          <a:xfrm>
            <a:off x="726474" y="7777162"/>
            <a:ext cx="11132906" cy="8311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spAutoFit/>
          </a:bodyPr>
          <a:lstStyle/>
          <a:p>
            <a:pPr>
              <a:defRPr b="0"/>
            </a:pPr>
            <a:r>
              <a:rPr b="1"/>
              <a:t>Point de bascule :</a:t>
            </a:r>
            <a:r>
              <a:t> est-ce que l’ensemble des alternatives à été considéré ? Quelle est la stratégie retenue ? </a:t>
            </a:r>
          </a:p>
        </p:txBody>
      </p:sp>
      <p:pic>
        <p:nvPicPr>
          <p:cNvPr id="1213" name="Capture d’écran 2019-11-16 à 10.01.02.png" descr="Capture d’écran 2019-11-16 à 10.01.02.png"/>
          <p:cNvPicPr>
            <a:picLocks noChangeAspect="1"/>
          </p:cNvPicPr>
          <p:nvPr/>
        </p:nvPicPr>
        <p:blipFill>
          <a:blip r:embed="rId4"/>
          <a:stretch>
            <a:fillRect/>
          </a:stretch>
        </p:blipFill>
        <p:spPr>
          <a:xfrm>
            <a:off x="228297" y="8845414"/>
            <a:ext cx="2666683" cy="731568"/>
          </a:xfrm>
          <a:prstGeom prst="rect">
            <a:avLst/>
          </a:prstGeom>
          <a:ln w="12700">
            <a:miter lim="400000"/>
          </a:ln>
        </p:spPr>
      </p:pic>
      <p:sp>
        <p:nvSpPr>
          <p:cNvPr id="1214"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6"/>
              </a:rPr>
              <a:t>Sébastien Galéa</a:t>
            </a:r>
          </a:p>
        </p:txBody>
      </p:sp>
      <p:pic>
        <p:nvPicPr>
          <p:cNvPr id="1215" name="logo.jpg" descr="logo.jpg">
            <a:hlinkClick r:id="rId5"/>
          </p:cNvPr>
          <p:cNvPicPr>
            <a:picLocks noChangeAspect="1"/>
          </p:cNvPicPr>
          <p:nvPr/>
        </p:nvPicPr>
        <p:blipFill>
          <a:blip r:embed="rId7"/>
          <a:stretch>
            <a:fillRect/>
          </a:stretch>
        </p:blipFill>
        <p:spPr>
          <a:xfrm>
            <a:off x="11174718" y="9283644"/>
            <a:ext cx="385344" cy="287553"/>
          </a:xfrm>
          <a:prstGeom prst="rect">
            <a:avLst/>
          </a:prstGeom>
          <a:ln w="25400"/>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6" name="Rédaction du cadre : la logique d’intervention"/>
          <p:cNvSpPr txBox="1">
            <a:spLocks noGrp="1"/>
          </p:cNvSpPr>
          <p:nvPr>
            <p:ph type="title"/>
          </p:nvPr>
        </p:nvSpPr>
        <p:spPr>
          <a:xfrm>
            <a:off x="571500" y="234950"/>
            <a:ext cx="11861800" cy="1727200"/>
          </a:xfrm>
          <a:prstGeom prst="rect">
            <a:avLst/>
          </a:prstGeom>
        </p:spPr>
        <p:txBody>
          <a:bodyPr/>
          <a:lstStyle>
            <a:lvl1pPr>
              <a:defRPr sz="3700"/>
            </a:lvl1pPr>
          </a:lstStyle>
          <a:p>
            <a:r>
              <a:t>Rédaction du cadre : la logique d’intervention  </a:t>
            </a:r>
          </a:p>
        </p:txBody>
      </p:sp>
      <p:sp>
        <p:nvSpPr>
          <p:cNvPr id="1237" name="A partir de l’arbre à stratégies se construit la première colonne du cadre logique:…"/>
          <p:cNvSpPr txBox="1">
            <a:spLocks noGrp="1"/>
          </p:cNvSpPr>
          <p:nvPr>
            <p:ph type="body" sz="half" idx="1"/>
          </p:nvPr>
        </p:nvSpPr>
        <p:spPr>
          <a:xfrm>
            <a:off x="190186" y="3708453"/>
            <a:ext cx="9204914" cy="4270337"/>
          </a:xfrm>
          <a:prstGeom prst="rect">
            <a:avLst/>
          </a:prstGeom>
        </p:spPr>
        <p:txBody>
          <a:bodyPr/>
          <a:lstStyle/>
          <a:p>
            <a:pPr marL="0" indent="0">
              <a:buSzTx/>
              <a:buNone/>
              <a:defRPr>
                <a:solidFill>
                  <a:srgbClr val="000000"/>
                </a:solidFill>
                <a:uFill>
                  <a:solidFill>
                    <a:srgbClr val="000000"/>
                  </a:solidFill>
                </a:uFill>
                <a:latin typeface="Helvetica Neue Light"/>
                <a:ea typeface="Helvetica Neue Light"/>
                <a:cs typeface="Helvetica Neue Light"/>
                <a:sym typeface="Helvetica Neue Light"/>
              </a:defRPr>
            </a:pPr>
            <a:r>
              <a:t>A partir de l’arbre à stratégies se construit la première colonne du cadre logique:</a:t>
            </a:r>
          </a:p>
          <a:p>
            <a:pPr lvl="3">
              <a:lnSpc>
                <a:spcPct val="10000"/>
              </a:lnSpc>
              <a:defRPr>
                <a:solidFill>
                  <a:srgbClr val="000000"/>
                </a:solidFill>
                <a:uFill>
                  <a:solidFill>
                    <a:srgbClr val="000000"/>
                  </a:solidFill>
                </a:uFill>
                <a:latin typeface="Helvetica Neue Light"/>
                <a:ea typeface="Helvetica Neue Light"/>
                <a:cs typeface="Helvetica Neue Light"/>
                <a:sym typeface="Helvetica Neue Light"/>
              </a:defRPr>
            </a:pPr>
            <a:r>
              <a:t>les branches deviennent les objectifs globaux</a:t>
            </a:r>
          </a:p>
          <a:p>
            <a:pPr lvl="3">
              <a:lnSpc>
                <a:spcPct val="10000"/>
              </a:lnSpc>
              <a:defRPr>
                <a:solidFill>
                  <a:srgbClr val="000000"/>
                </a:solidFill>
                <a:uFill>
                  <a:solidFill>
                    <a:srgbClr val="000000"/>
                  </a:solidFill>
                </a:uFill>
                <a:latin typeface="Helvetica Neue Light"/>
                <a:ea typeface="Helvetica Neue Light"/>
                <a:cs typeface="Helvetica Neue Light"/>
                <a:sym typeface="Helvetica Neue Light"/>
              </a:defRPr>
            </a:pPr>
            <a:r>
              <a:t>le tronc devient l’objectif(s) spécifique(s)</a:t>
            </a:r>
          </a:p>
          <a:p>
            <a:pPr lvl="3">
              <a:lnSpc>
                <a:spcPct val="10000"/>
              </a:lnSpc>
              <a:defRPr>
                <a:solidFill>
                  <a:srgbClr val="000000"/>
                </a:solidFill>
                <a:uFill>
                  <a:solidFill>
                    <a:srgbClr val="000000"/>
                  </a:solidFill>
                </a:uFill>
                <a:latin typeface="Helvetica Neue Light"/>
                <a:ea typeface="Helvetica Neue Light"/>
                <a:cs typeface="Helvetica Neue Light"/>
                <a:sym typeface="Helvetica Neue Light"/>
              </a:defRPr>
            </a:pPr>
            <a:r>
              <a:t>les racines se transforment en réalisations et activités</a:t>
            </a:r>
          </a:p>
        </p:txBody>
      </p:sp>
      <p:sp>
        <p:nvSpPr>
          <p:cNvPr id="1238" name="Numéro de diapositive"/>
          <p:cNvSpPr txBox="1">
            <a:spLocks noGrp="1"/>
          </p:cNvSpPr>
          <p:nvPr>
            <p:ph type="sldNum" sz="quarter" idx="2"/>
          </p:nvPr>
        </p:nvSpPr>
        <p:spPr>
          <a:xfrm>
            <a:off x="12678664" y="9465920"/>
            <a:ext cx="283769"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pic>
        <p:nvPicPr>
          <p:cNvPr id="1239" name="Capture d’écran 2019-11-16 à 08.29.53.png" descr="Capture d’écran 2019-11-16 à 08.29.53.png"/>
          <p:cNvPicPr>
            <a:picLocks noChangeAspect="1"/>
          </p:cNvPicPr>
          <p:nvPr/>
        </p:nvPicPr>
        <p:blipFill>
          <a:blip r:embed="rId3"/>
          <a:stretch>
            <a:fillRect/>
          </a:stretch>
        </p:blipFill>
        <p:spPr>
          <a:xfrm>
            <a:off x="9555177" y="3326981"/>
            <a:ext cx="2878123" cy="4059668"/>
          </a:xfrm>
          <a:prstGeom prst="rect">
            <a:avLst/>
          </a:prstGeom>
          <a:ln w="12700">
            <a:miter lim="400000"/>
          </a:ln>
        </p:spPr>
      </p:pic>
      <p:pic>
        <p:nvPicPr>
          <p:cNvPr id="1240" name="Capture d’écran 2019-11-16 à 09.11.32.png" descr="Capture d’écran 2019-11-16 à 09.11.32.png"/>
          <p:cNvPicPr>
            <a:picLocks noChangeAspect="1"/>
          </p:cNvPicPr>
          <p:nvPr/>
        </p:nvPicPr>
        <p:blipFill>
          <a:blip r:embed="rId4"/>
          <a:stretch>
            <a:fillRect/>
          </a:stretch>
        </p:blipFill>
        <p:spPr>
          <a:xfrm>
            <a:off x="10427127" y="863600"/>
            <a:ext cx="2251538" cy="1532806"/>
          </a:xfrm>
          <a:prstGeom prst="rect">
            <a:avLst/>
          </a:prstGeom>
          <a:ln w="12700">
            <a:miter lim="400000"/>
          </a:ln>
        </p:spPr>
      </p:pic>
      <p:sp>
        <p:nvSpPr>
          <p:cNvPr id="1241" name="1. La logique d’intervention"/>
          <p:cNvSpPr/>
          <p:nvPr/>
        </p:nvSpPr>
        <p:spPr>
          <a:xfrm>
            <a:off x="8983678" y="0"/>
            <a:ext cx="4021123" cy="611607"/>
          </a:xfrm>
          <a:prstGeom prst="rect">
            <a:avLst/>
          </a:prstGeom>
          <a:solidFill>
            <a:schemeClr val="accent2">
              <a:hueOff val="167855"/>
              <a:satOff val="17755"/>
              <a:lumOff val="-16671"/>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b="0">
                <a:solidFill>
                  <a:srgbClr val="FFFFFF"/>
                </a:solidFill>
                <a:latin typeface="Helvetica Light"/>
                <a:ea typeface="Helvetica Light"/>
                <a:cs typeface="Helvetica Light"/>
                <a:sym typeface="Helvetica Light"/>
              </a:defRPr>
            </a:lvl1pPr>
          </a:lstStyle>
          <a:p>
            <a:r>
              <a:t>1. La logique d’intervention </a:t>
            </a:r>
          </a:p>
        </p:txBody>
      </p:sp>
      <p:sp>
        <p:nvSpPr>
          <p:cNvPr id="1242" name="La logique d’intervention constitue la colonne vertébrale du CL."/>
          <p:cNvSpPr txBox="1"/>
          <p:nvPr/>
        </p:nvSpPr>
        <p:spPr>
          <a:xfrm>
            <a:off x="418142" y="2604772"/>
            <a:ext cx="9314384"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La logique d’intervention constitue la colonne vertébrale du CL.</a:t>
            </a:r>
          </a:p>
        </p:txBody>
      </p:sp>
      <p:sp>
        <p:nvSpPr>
          <p:cNvPr id="1243" name="1ère colonne du CL"/>
          <p:cNvSpPr txBox="1"/>
          <p:nvPr/>
        </p:nvSpPr>
        <p:spPr>
          <a:xfrm>
            <a:off x="9817002" y="7405145"/>
            <a:ext cx="2584209" cy="4240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100"/>
            </a:lvl1pPr>
          </a:lstStyle>
          <a:p>
            <a:r>
              <a:t>1ère colonne du CL</a:t>
            </a:r>
          </a:p>
        </p:txBody>
      </p:sp>
      <p:sp>
        <p:nvSpPr>
          <p:cNvPr id="1244"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6"/>
              </a:rPr>
              <a:t>Sébastien Galéa</a:t>
            </a:r>
          </a:p>
        </p:txBody>
      </p:sp>
      <p:pic>
        <p:nvPicPr>
          <p:cNvPr id="1245" name="logo.jpg" descr="logo.jpg">
            <a:hlinkClick r:id="rId5"/>
          </p:cNvPr>
          <p:cNvPicPr>
            <a:picLocks noChangeAspect="1"/>
          </p:cNvPicPr>
          <p:nvPr/>
        </p:nvPicPr>
        <p:blipFill>
          <a:blip r:embed="rId7"/>
          <a:stretch>
            <a:fillRect/>
          </a:stretch>
        </p:blipFill>
        <p:spPr>
          <a:xfrm>
            <a:off x="11174718" y="9283644"/>
            <a:ext cx="385344" cy="287553"/>
          </a:xfrm>
          <a:prstGeom prst="rect">
            <a:avLst/>
          </a:prstGeom>
          <a:ln w="25400"/>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 name="Ligne"/>
          <p:cNvSpPr/>
          <p:nvPr/>
        </p:nvSpPr>
        <p:spPr>
          <a:xfrm>
            <a:off x="647700" y="1968500"/>
            <a:ext cx="11709400" cy="1588"/>
          </a:xfrm>
          <a:prstGeom prst="line">
            <a:avLst/>
          </a:prstGeom>
          <a:ln w="12700">
            <a:solidFill>
              <a:srgbClr val="9A9A9A"/>
            </a:solidFill>
            <a:miter lim="400000"/>
          </a:ln>
        </p:spPr>
        <p:txBody>
          <a:bodyPr lIns="50800" tIns="50800" rIns="50800" bIns="50800" anchor="ctr"/>
          <a:lstStyle/>
          <a:p>
            <a:pPr algn="l" defTabSz="457200">
              <a:defRPr sz="1200" b="0">
                <a:latin typeface="Helvetica"/>
                <a:ea typeface="Helvetica"/>
                <a:cs typeface="Helvetica"/>
                <a:sym typeface="Helvetica"/>
              </a:defRPr>
            </a:pPr>
            <a:endParaRPr/>
          </a:p>
        </p:txBody>
      </p:sp>
      <p:sp>
        <p:nvSpPr>
          <p:cNvPr id="270" name="Des phases d’analyse à la construction du cadre logique"/>
          <p:cNvSpPr txBox="1">
            <a:spLocks noGrp="1"/>
          </p:cNvSpPr>
          <p:nvPr>
            <p:ph type="title"/>
          </p:nvPr>
        </p:nvSpPr>
        <p:spPr>
          <a:prstGeom prst="rect">
            <a:avLst/>
          </a:prstGeom>
        </p:spPr>
        <p:txBody>
          <a:bodyPr/>
          <a:lstStyle>
            <a:lvl1pPr>
              <a:defRPr sz="3400"/>
            </a:lvl1pPr>
          </a:lstStyle>
          <a:p>
            <a:r>
              <a:t>Des phases d’analyse à la construction du cadre logique</a:t>
            </a:r>
          </a:p>
        </p:txBody>
      </p:sp>
      <p:sp>
        <p:nvSpPr>
          <p:cNvPr id="271" name="Numéro de diapositive"/>
          <p:cNvSpPr txBox="1">
            <a:spLocks noGrp="1"/>
          </p:cNvSpPr>
          <p:nvPr>
            <p:ph type="sldNum" sz="quarter" idx="2"/>
          </p:nvPr>
        </p:nvSpPr>
        <p:spPr>
          <a:xfrm>
            <a:off x="12721031" y="9465920"/>
            <a:ext cx="199035"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pic>
        <p:nvPicPr>
          <p:cNvPr id="272" name="Matrice-du-cadre-logique-1200x513.png" descr="Matrice-du-cadre-logique-1200x513.png"/>
          <p:cNvPicPr>
            <a:picLocks noChangeAspect="1"/>
          </p:cNvPicPr>
          <p:nvPr/>
        </p:nvPicPr>
        <p:blipFill>
          <a:blip r:embed="rId3"/>
          <a:stretch>
            <a:fillRect/>
          </a:stretch>
        </p:blipFill>
        <p:spPr>
          <a:xfrm>
            <a:off x="10190554" y="400500"/>
            <a:ext cx="2166547" cy="926200"/>
          </a:xfrm>
          <a:prstGeom prst="rect">
            <a:avLst/>
          </a:prstGeom>
          <a:ln w="12700">
            <a:miter lim="400000"/>
          </a:ln>
        </p:spPr>
      </p:pic>
      <p:sp>
        <p:nvSpPr>
          <p:cNvPr id="273" name="Rectangle aux angles arrondis"/>
          <p:cNvSpPr/>
          <p:nvPr/>
        </p:nvSpPr>
        <p:spPr>
          <a:xfrm>
            <a:off x="6887363" y="3036804"/>
            <a:ext cx="6085732" cy="3679992"/>
          </a:xfrm>
          <a:prstGeom prst="roundRect">
            <a:avLst>
              <a:gd name="adj" fmla="val 10947"/>
            </a:avLst>
          </a:prstGeom>
          <a:solidFill>
            <a:schemeClr val="accent1">
              <a:lumOff val="16847"/>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74" name="Rectangle aux angles arrondis"/>
          <p:cNvSpPr/>
          <p:nvPr/>
        </p:nvSpPr>
        <p:spPr>
          <a:xfrm>
            <a:off x="4468506" y="3036804"/>
            <a:ext cx="1748791" cy="3679992"/>
          </a:xfrm>
          <a:prstGeom prst="roundRect">
            <a:avLst>
              <a:gd name="adj" fmla="val 23035"/>
            </a:avLst>
          </a:prstGeom>
          <a:solidFill>
            <a:schemeClr val="accent1">
              <a:lumOff val="16847"/>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75" name="Rectangle aux angles arrondis"/>
          <p:cNvSpPr/>
          <p:nvPr/>
        </p:nvSpPr>
        <p:spPr>
          <a:xfrm>
            <a:off x="132399" y="3036804"/>
            <a:ext cx="4144400" cy="3679992"/>
          </a:xfrm>
          <a:prstGeom prst="roundRect">
            <a:avLst>
              <a:gd name="adj" fmla="val 10947"/>
            </a:avLst>
          </a:prstGeom>
          <a:solidFill>
            <a:schemeClr val="accent1">
              <a:lumOff val="16847"/>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76" name="Arbre à problèmes"/>
          <p:cNvSpPr/>
          <p:nvPr/>
        </p:nvSpPr>
        <p:spPr>
          <a:xfrm>
            <a:off x="1643416" y="4443816"/>
            <a:ext cx="1209041" cy="1682319"/>
          </a:xfrm>
          <a:prstGeom prst="roundRect">
            <a:avLst>
              <a:gd name="adj" fmla="val 19169"/>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600" b="0">
                <a:latin typeface="+mn-lt"/>
                <a:ea typeface="+mn-ea"/>
                <a:cs typeface="+mn-cs"/>
                <a:sym typeface="Helvetica Neue Medium"/>
              </a:defRPr>
            </a:lvl1pPr>
          </a:lstStyle>
          <a:p>
            <a:r>
              <a:t>Arbre à problèmes</a:t>
            </a:r>
          </a:p>
        </p:txBody>
      </p:sp>
      <p:sp>
        <p:nvSpPr>
          <p:cNvPr id="277" name="Analyse…"/>
          <p:cNvSpPr txBox="1"/>
          <p:nvPr/>
        </p:nvSpPr>
        <p:spPr>
          <a:xfrm>
            <a:off x="1309745" y="3361716"/>
            <a:ext cx="1748791" cy="7792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a:pPr>
            <a:r>
              <a:t>Analyse </a:t>
            </a:r>
          </a:p>
          <a:p>
            <a:pPr>
              <a:defRPr sz="2200"/>
            </a:pPr>
            <a:r>
              <a:t>contextuelle</a:t>
            </a:r>
          </a:p>
        </p:txBody>
      </p:sp>
      <p:sp>
        <p:nvSpPr>
          <p:cNvPr id="278" name="Arbre à solutions"/>
          <p:cNvSpPr/>
          <p:nvPr/>
        </p:nvSpPr>
        <p:spPr>
          <a:xfrm>
            <a:off x="3058536" y="4443816"/>
            <a:ext cx="1026555" cy="1682319"/>
          </a:xfrm>
          <a:prstGeom prst="roundRect">
            <a:avLst>
              <a:gd name="adj" fmla="val 22577"/>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600" b="0">
                <a:latin typeface="+mn-lt"/>
                <a:ea typeface="+mn-ea"/>
                <a:cs typeface="+mn-cs"/>
                <a:sym typeface="Helvetica Neue Medium"/>
              </a:defRPr>
            </a:lvl1pPr>
          </a:lstStyle>
          <a:p>
            <a:r>
              <a:t>Arbre à solutions</a:t>
            </a:r>
          </a:p>
        </p:txBody>
      </p:sp>
      <p:sp>
        <p:nvSpPr>
          <p:cNvPr id="279" name="Arbre à stratégies"/>
          <p:cNvSpPr/>
          <p:nvPr/>
        </p:nvSpPr>
        <p:spPr>
          <a:xfrm>
            <a:off x="4674413" y="4435431"/>
            <a:ext cx="1336978" cy="1682320"/>
          </a:xfrm>
          <a:prstGeom prst="roundRect">
            <a:avLst>
              <a:gd name="adj" fmla="val 17335"/>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600" b="0">
                <a:latin typeface="+mn-lt"/>
                <a:ea typeface="+mn-ea"/>
                <a:cs typeface="+mn-cs"/>
                <a:sym typeface="Helvetica Neue Medium"/>
              </a:defRPr>
            </a:lvl1pPr>
          </a:lstStyle>
          <a:p>
            <a:r>
              <a:t>Arbre à stratégies</a:t>
            </a:r>
          </a:p>
        </p:txBody>
      </p:sp>
      <p:sp>
        <p:nvSpPr>
          <p:cNvPr id="280" name="Logique d’intervention"/>
          <p:cNvSpPr/>
          <p:nvPr/>
        </p:nvSpPr>
        <p:spPr>
          <a:xfrm>
            <a:off x="6945355" y="4446479"/>
            <a:ext cx="1447023" cy="1682320"/>
          </a:xfrm>
          <a:prstGeom prst="roundRect">
            <a:avLst>
              <a:gd name="adj" fmla="val 16017"/>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600" b="0">
                <a:latin typeface="+mn-lt"/>
                <a:ea typeface="+mn-ea"/>
                <a:cs typeface="+mn-cs"/>
                <a:sym typeface="Helvetica Neue Medium"/>
              </a:defRPr>
            </a:lvl1pPr>
          </a:lstStyle>
          <a:p>
            <a:r>
              <a:t>Logique d’intervention</a:t>
            </a:r>
          </a:p>
        </p:txBody>
      </p:sp>
      <p:sp>
        <p:nvSpPr>
          <p:cNvPr id="281" name="Hypothèses"/>
          <p:cNvSpPr/>
          <p:nvPr/>
        </p:nvSpPr>
        <p:spPr>
          <a:xfrm>
            <a:off x="8616536" y="4446479"/>
            <a:ext cx="1308978" cy="1682320"/>
          </a:xfrm>
          <a:prstGeom prst="roundRect">
            <a:avLst>
              <a:gd name="adj" fmla="val 17706"/>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600" b="0">
                <a:latin typeface="+mn-lt"/>
                <a:ea typeface="+mn-ea"/>
                <a:cs typeface="+mn-cs"/>
                <a:sym typeface="Helvetica Neue Medium"/>
              </a:defRPr>
            </a:lvl1pPr>
          </a:lstStyle>
          <a:p>
            <a:r>
              <a:t>Hypothèses</a:t>
            </a:r>
          </a:p>
        </p:txBody>
      </p:sp>
      <p:sp>
        <p:nvSpPr>
          <p:cNvPr id="282" name="Indicateurs Objectivement Vérifiable (IOV)"/>
          <p:cNvSpPr/>
          <p:nvPr/>
        </p:nvSpPr>
        <p:spPr>
          <a:xfrm>
            <a:off x="10061843" y="4446479"/>
            <a:ext cx="1302608" cy="1682320"/>
          </a:xfrm>
          <a:prstGeom prst="roundRect">
            <a:avLst>
              <a:gd name="adj" fmla="val 17792"/>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600" b="0">
                <a:latin typeface="+mn-lt"/>
                <a:ea typeface="+mn-ea"/>
                <a:cs typeface="+mn-cs"/>
                <a:sym typeface="Helvetica Neue Medium"/>
              </a:defRPr>
            </a:lvl1pPr>
          </a:lstStyle>
          <a:p>
            <a:r>
              <a:t>Indicateurs Objectivement Vérifiable (IOV)</a:t>
            </a:r>
          </a:p>
        </p:txBody>
      </p:sp>
      <p:sp>
        <p:nvSpPr>
          <p:cNvPr id="283" name="Sources de vérification"/>
          <p:cNvSpPr/>
          <p:nvPr/>
        </p:nvSpPr>
        <p:spPr>
          <a:xfrm>
            <a:off x="11567204" y="4446479"/>
            <a:ext cx="1308978" cy="1682320"/>
          </a:xfrm>
          <a:prstGeom prst="roundRect">
            <a:avLst>
              <a:gd name="adj" fmla="val 17706"/>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600" b="0">
                <a:latin typeface="+mn-lt"/>
                <a:ea typeface="+mn-ea"/>
                <a:cs typeface="+mn-cs"/>
                <a:sym typeface="Helvetica Neue Medium"/>
              </a:defRPr>
            </a:lvl1pPr>
          </a:lstStyle>
          <a:p>
            <a:r>
              <a:t>Sources de vérification</a:t>
            </a:r>
          </a:p>
        </p:txBody>
      </p:sp>
      <p:sp>
        <p:nvSpPr>
          <p:cNvPr id="284" name="Analyse des PP"/>
          <p:cNvSpPr/>
          <p:nvPr/>
        </p:nvSpPr>
        <p:spPr>
          <a:xfrm>
            <a:off x="228297" y="4443816"/>
            <a:ext cx="1209041" cy="1682319"/>
          </a:xfrm>
          <a:prstGeom prst="roundRect">
            <a:avLst>
              <a:gd name="adj" fmla="val 19169"/>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600" b="0">
                <a:latin typeface="+mn-lt"/>
                <a:ea typeface="+mn-ea"/>
                <a:cs typeface="+mn-cs"/>
                <a:sym typeface="Helvetica Neue Medium"/>
              </a:defRPr>
            </a:lvl1pPr>
          </a:lstStyle>
          <a:p>
            <a:r>
              <a:t>Analyse des PP</a:t>
            </a:r>
          </a:p>
        </p:txBody>
      </p:sp>
      <p:sp>
        <p:nvSpPr>
          <p:cNvPr id="285" name="Flèche"/>
          <p:cNvSpPr/>
          <p:nvPr/>
        </p:nvSpPr>
        <p:spPr>
          <a:xfrm>
            <a:off x="1126732" y="5689254"/>
            <a:ext cx="750429" cy="436881"/>
          </a:xfrm>
          <a:prstGeom prst="rightArrow">
            <a:avLst>
              <a:gd name="adj1" fmla="val 32000"/>
              <a:gd name="adj2" fmla="val 121205"/>
            </a:avLst>
          </a:prstGeom>
          <a:solidFill>
            <a:schemeClr val="accent6"/>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86" name="Flèche"/>
          <p:cNvSpPr/>
          <p:nvPr/>
        </p:nvSpPr>
        <p:spPr>
          <a:xfrm>
            <a:off x="2683321" y="5689254"/>
            <a:ext cx="750429" cy="436881"/>
          </a:xfrm>
          <a:prstGeom prst="rightArrow">
            <a:avLst>
              <a:gd name="adj1" fmla="val 32000"/>
              <a:gd name="adj2" fmla="val 121205"/>
            </a:avLst>
          </a:prstGeom>
          <a:solidFill>
            <a:schemeClr val="accent6"/>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87" name="Sélection…"/>
          <p:cNvSpPr txBox="1"/>
          <p:nvPr/>
        </p:nvSpPr>
        <p:spPr>
          <a:xfrm>
            <a:off x="4626228" y="3361716"/>
            <a:ext cx="1433348" cy="77929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a:defRPr sz="2200"/>
            </a:pPr>
            <a:r>
              <a:t>Sélection </a:t>
            </a:r>
          </a:p>
          <a:p>
            <a:pPr>
              <a:defRPr sz="2200"/>
            </a:pPr>
            <a:r>
              <a:t>de projet</a:t>
            </a:r>
          </a:p>
        </p:txBody>
      </p:sp>
      <p:sp>
        <p:nvSpPr>
          <p:cNvPr id="288" name="Rédaction du cadre"/>
          <p:cNvSpPr txBox="1"/>
          <p:nvPr/>
        </p:nvSpPr>
        <p:spPr>
          <a:xfrm>
            <a:off x="8431214" y="3486004"/>
            <a:ext cx="2721941" cy="77929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200"/>
            </a:lvl1pPr>
          </a:lstStyle>
          <a:p>
            <a:r>
              <a:t>Rédaction du cadre</a:t>
            </a:r>
          </a:p>
        </p:txBody>
      </p:sp>
      <p:sp>
        <p:nvSpPr>
          <p:cNvPr id="289" name="Flèche"/>
          <p:cNvSpPr/>
          <p:nvPr/>
        </p:nvSpPr>
        <p:spPr>
          <a:xfrm>
            <a:off x="4085090" y="5689254"/>
            <a:ext cx="750429" cy="436881"/>
          </a:xfrm>
          <a:prstGeom prst="rightArrow">
            <a:avLst>
              <a:gd name="adj1" fmla="val 32000"/>
              <a:gd name="adj2" fmla="val 121205"/>
            </a:avLst>
          </a:prstGeom>
          <a:solidFill>
            <a:schemeClr val="accent6"/>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90" name="Flèche"/>
          <p:cNvSpPr/>
          <p:nvPr/>
        </p:nvSpPr>
        <p:spPr>
          <a:xfrm>
            <a:off x="6083365" y="3962065"/>
            <a:ext cx="861991" cy="2645821"/>
          </a:xfrm>
          <a:prstGeom prst="rightArrow">
            <a:avLst>
              <a:gd name="adj1" fmla="val 31900"/>
              <a:gd name="adj2" fmla="val 67715"/>
            </a:avLst>
          </a:prstGeom>
          <a:solidFill>
            <a:schemeClr val="accent6"/>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91" name="Flèche"/>
          <p:cNvSpPr/>
          <p:nvPr/>
        </p:nvSpPr>
        <p:spPr>
          <a:xfrm>
            <a:off x="8209968" y="5691917"/>
            <a:ext cx="750429" cy="436881"/>
          </a:xfrm>
          <a:prstGeom prst="rightArrow">
            <a:avLst>
              <a:gd name="adj1" fmla="val 32000"/>
              <a:gd name="adj2" fmla="val 121205"/>
            </a:avLst>
          </a:prstGeom>
          <a:solidFill>
            <a:schemeClr val="accent6"/>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92" name="Flèche"/>
          <p:cNvSpPr/>
          <p:nvPr/>
        </p:nvSpPr>
        <p:spPr>
          <a:xfrm>
            <a:off x="9686629" y="5691917"/>
            <a:ext cx="750429" cy="436881"/>
          </a:xfrm>
          <a:prstGeom prst="rightArrow">
            <a:avLst>
              <a:gd name="adj1" fmla="val 32000"/>
              <a:gd name="adj2" fmla="val 121205"/>
            </a:avLst>
          </a:prstGeom>
          <a:solidFill>
            <a:schemeClr val="accent6"/>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93" name="Flèche"/>
          <p:cNvSpPr/>
          <p:nvPr/>
        </p:nvSpPr>
        <p:spPr>
          <a:xfrm>
            <a:off x="11108950" y="5691917"/>
            <a:ext cx="750429" cy="436881"/>
          </a:xfrm>
          <a:prstGeom prst="rightArrow">
            <a:avLst>
              <a:gd name="adj1" fmla="val 32000"/>
              <a:gd name="adj2" fmla="val 121205"/>
            </a:avLst>
          </a:prstGeom>
          <a:solidFill>
            <a:schemeClr val="accent6"/>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294" name="1"/>
          <p:cNvSpPr/>
          <p:nvPr/>
        </p:nvSpPr>
        <p:spPr>
          <a:xfrm>
            <a:off x="540643" y="6004510"/>
            <a:ext cx="584349" cy="587999"/>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1</a:t>
            </a:r>
          </a:p>
        </p:txBody>
      </p:sp>
      <p:sp>
        <p:nvSpPr>
          <p:cNvPr id="295" name="2"/>
          <p:cNvSpPr/>
          <p:nvPr/>
        </p:nvSpPr>
        <p:spPr>
          <a:xfrm>
            <a:off x="1959677" y="6004510"/>
            <a:ext cx="584349" cy="587999"/>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2</a:t>
            </a:r>
          </a:p>
        </p:txBody>
      </p:sp>
      <p:sp>
        <p:nvSpPr>
          <p:cNvPr id="296" name="3"/>
          <p:cNvSpPr/>
          <p:nvPr/>
        </p:nvSpPr>
        <p:spPr>
          <a:xfrm>
            <a:off x="3214092" y="6004510"/>
            <a:ext cx="584349" cy="587999"/>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3</a:t>
            </a:r>
          </a:p>
        </p:txBody>
      </p:sp>
      <p:sp>
        <p:nvSpPr>
          <p:cNvPr id="297" name="4"/>
          <p:cNvSpPr/>
          <p:nvPr/>
        </p:nvSpPr>
        <p:spPr>
          <a:xfrm>
            <a:off x="4994864" y="6004510"/>
            <a:ext cx="584349" cy="587999"/>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4</a:t>
            </a:r>
          </a:p>
        </p:txBody>
      </p:sp>
      <p:sp>
        <p:nvSpPr>
          <p:cNvPr id="298" name="1"/>
          <p:cNvSpPr/>
          <p:nvPr/>
        </p:nvSpPr>
        <p:spPr>
          <a:xfrm>
            <a:off x="7384463" y="5910357"/>
            <a:ext cx="584349" cy="587999"/>
          </a:xfrm>
          <a:prstGeom prst="ellipse">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1</a:t>
            </a:r>
          </a:p>
        </p:txBody>
      </p:sp>
      <p:sp>
        <p:nvSpPr>
          <p:cNvPr id="299" name="2"/>
          <p:cNvSpPr/>
          <p:nvPr/>
        </p:nvSpPr>
        <p:spPr>
          <a:xfrm>
            <a:off x="9050213" y="5910357"/>
            <a:ext cx="584349" cy="587999"/>
          </a:xfrm>
          <a:prstGeom prst="ellipse">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2</a:t>
            </a:r>
          </a:p>
        </p:txBody>
      </p:sp>
      <p:sp>
        <p:nvSpPr>
          <p:cNvPr id="300" name="3"/>
          <p:cNvSpPr/>
          <p:nvPr/>
        </p:nvSpPr>
        <p:spPr>
          <a:xfrm>
            <a:off x="10524602" y="5910357"/>
            <a:ext cx="584349" cy="587999"/>
          </a:xfrm>
          <a:prstGeom prst="ellipse">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3</a:t>
            </a:r>
          </a:p>
        </p:txBody>
      </p:sp>
      <p:sp>
        <p:nvSpPr>
          <p:cNvPr id="301" name="4"/>
          <p:cNvSpPr/>
          <p:nvPr/>
        </p:nvSpPr>
        <p:spPr>
          <a:xfrm>
            <a:off x="11859378" y="5910357"/>
            <a:ext cx="584349" cy="587999"/>
          </a:xfrm>
          <a:prstGeom prst="ellipse">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4</a:t>
            </a:r>
          </a:p>
        </p:txBody>
      </p:sp>
      <p:sp>
        <p:nvSpPr>
          <p:cNvPr id="302" name="L’OUTIL"/>
          <p:cNvSpPr/>
          <p:nvPr/>
        </p:nvSpPr>
        <p:spPr>
          <a:xfrm>
            <a:off x="11867588" y="-1"/>
            <a:ext cx="1137212" cy="310348"/>
          </a:xfrm>
          <a:prstGeom prst="rect">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400" b="0">
                <a:solidFill>
                  <a:srgbClr val="FFFFFF"/>
                </a:solidFill>
                <a:latin typeface="+mn-lt"/>
                <a:ea typeface="+mn-ea"/>
                <a:cs typeface="+mn-cs"/>
                <a:sym typeface="Helvetica Neue Medium"/>
              </a:defRPr>
            </a:lvl1pPr>
          </a:lstStyle>
          <a:p>
            <a:r>
              <a:t>L’OUTIL</a:t>
            </a:r>
          </a:p>
        </p:txBody>
      </p:sp>
      <p:sp>
        <p:nvSpPr>
          <p:cNvPr id="303" name="Conception du cadre logique : 4 phases d’analyse et 4 phases d’écriture"/>
          <p:cNvSpPr txBox="1"/>
          <p:nvPr/>
        </p:nvSpPr>
        <p:spPr>
          <a:xfrm>
            <a:off x="962287" y="7272788"/>
            <a:ext cx="10641484"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Conception du cadre logique : 4 phases d’analyse et 4 phases d’écriture </a:t>
            </a:r>
          </a:p>
        </p:txBody>
      </p:sp>
      <p:pic>
        <p:nvPicPr>
          <p:cNvPr id="304" name="Capture d’écran 2019-11-16 à 10.01.02.png" descr="Capture d’écran 2019-11-16 à 10.01.02.png"/>
          <p:cNvPicPr>
            <a:picLocks noChangeAspect="1"/>
          </p:cNvPicPr>
          <p:nvPr/>
        </p:nvPicPr>
        <p:blipFill>
          <a:blip r:embed="rId4"/>
          <a:stretch>
            <a:fillRect/>
          </a:stretch>
        </p:blipFill>
        <p:spPr>
          <a:xfrm>
            <a:off x="228297" y="8845414"/>
            <a:ext cx="2666683" cy="731568"/>
          </a:xfrm>
          <a:prstGeom prst="rect">
            <a:avLst/>
          </a:prstGeom>
          <a:ln w="12700">
            <a:miter lim="400000"/>
          </a:ln>
        </p:spPr>
      </p:pic>
      <p:sp>
        <p:nvSpPr>
          <p:cNvPr id="305"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6"/>
              </a:rPr>
              <a:t>Sébastien Galéa</a:t>
            </a:r>
          </a:p>
        </p:txBody>
      </p:sp>
      <p:pic>
        <p:nvPicPr>
          <p:cNvPr id="306" name="logo.jpg" descr="logo.jpg">
            <a:hlinkClick r:id="rId5"/>
          </p:cNvPr>
          <p:cNvPicPr>
            <a:picLocks noChangeAspect="1"/>
          </p:cNvPicPr>
          <p:nvPr/>
        </p:nvPicPr>
        <p:blipFill>
          <a:blip r:embed="rId7"/>
          <a:stretch>
            <a:fillRect/>
          </a:stretch>
        </p:blipFill>
        <p:spPr>
          <a:xfrm>
            <a:off x="11174718" y="9283644"/>
            <a:ext cx="385344" cy="287553"/>
          </a:xfrm>
          <a:prstGeom prst="rect">
            <a:avLst/>
          </a:prstGeom>
          <a:ln w="25400"/>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 name="Retours d’expérience"/>
          <p:cNvSpPr txBox="1">
            <a:spLocks noGrp="1"/>
          </p:cNvSpPr>
          <p:nvPr>
            <p:ph type="title"/>
          </p:nvPr>
        </p:nvSpPr>
        <p:spPr>
          <a:prstGeom prst="rect">
            <a:avLst/>
          </a:prstGeom>
        </p:spPr>
        <p:txBody>
          <a:bodyPr/>
          <a:lstStyle>
            <a:lvl1pPr>
              <a:defRPr b="1">
                <a:solidFill>
                  <a:srgbClr val="0433FF"/>
                </a:solidFill>
                <a:latin typeface="Helvetica Neue"/>
                <a:ea typeface="Helvetica Neue"/>
                <a:cs typeface="Helvetica Neue"/>
                <a:sym typeface="Helvetica Neue"/>
              </a:defRPr>
            </a:lvl1pPr>
          </a:lstStyle>
          <a:p>
            <a:r>
              <a:t>Retours d’expérience</a:t>
            </a:r>
          </a:p>
        </p:txBody>
      </p:sp>
      <p:pic>
        <p:nvPicPr>
          <p:cNvPr id="1250" name="Capture d’écran 2014-10-01 à 18.49.15.png" descr="Capture d’écran 2014-10-01 à 18.49.15.png"/>
          <p:cNvPicPr>
            <a:picLocks noChangeAspect="1"/>
          </p:cNvPicPr>
          <p:nvPr/>
        </p:nvPicPr>
        <p:blipFill>
          <a:blip r:embed="rId3"/>
          <a:stretch>
            <a:fillRect/>
          </a:stretch>
        </p:blipFill>
        <p:spPr>
          <a:xfrm>
            <a:off x="8835645" y="249829"/>
            <a:ext cx="1096019" cy="1227542"/>
          </a:xfrm>
          <a:prstGeom prst="rect">
            <a:avLst/>
          </a:prstGeom>
          <a:ln w="12700">
            <a:miter lim="400000"/>
          </a:ln>
        </p:spPr>
      </p:pic>
      <p:sp>
        <p:nvSpPr>
          <p:cNvPr id="1251" name="Numéro de diapositive"/>
          <p:cNvSpPr txBox="1">
            <a:spLocks noGrp="1"/>
          </p:cNvSpPr>
          <p:nvPr>
            <p:ph type="sldNum" sz="quarter" idx="2"/>
          </p:nvPr>
        </p:nvSpPr>
        <p:spPr>
          <a:xfrm>
            <a:off x="12678664" y="9465920"/>
            <a:ext cx="283769"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40</a:t>
            </a:fld>
            <a:endParaRPr/>
          </a:p>
        </p:txBody>
      </p:sp>
      <p:sp>
        <p:nvSpPr>
          <p:cNvPr id="1252" name="Comment concevez-vous les cadres logiques ?…"/>
          <p:cNvSpPr txBox="1">
            <a:spLocks noGrp="1"/>
          </p:cNvSpPr>
          <p:nvPr>
            <p:ph type="body" idx="1"/>
          </p:nvPr>
        </p:nvSpPr>
        <p:spPr>
          <a:xfrm>
            <a:off x="816864" y="2611888"/>
            <a:ext cx="11861801" cy="7429501"/>
          </a:xfrm>
          <a:prstGeom prst="rect">
            <a:avLst/>
          </a:prstGeom>
        </p:spPr>
        <p:txBody>
          <a:bodyPr/>
          <a:lstStyle/>
          <a:p>
            <a:pPr>
              <a:defRPr>
                <a:solidFill>
                  <a:srgbClr val="000000"/>
                </a:solidFill>
                <a:uFill>
                  <a:solidFill>
                    <a:srgbClr val="000000"/>
                  </a:solidFill>
                </a:uFill>
                <a:latin typeface="Helvetica Neue Light"/>
                <a:ea typeface="Helvetica Neue Light"/>
                <a:cs typeface="Helvetica Neue Light"/>
                <a:sym typeface="Helvetica Neue Light"/>
              </a:defRPr>
            </a:pPr>
            <a:endParaRPr/>
          </a:p>
          <a:p>
            <a:pPr>
              <a:defRPr>
                <a:solidFill>
                  <a:srgbClr val="000000"/>
                </a:solidFill>
                <a:uFill>
                  <a:solidFill>
                    <a:srgbClr val="000000"/>
                  </a:solidFill>
                </a:uFill>
                <a:latin typeface="Helvetica Neue Light"/>
                <a:ea typeface="Helvetica Neue Light"/>
                <a:cs typeface="Helvetica Neue Light"/>
                <a:sym typeface="Helvetica Neue Light"/>
              </a:defRPr>
            </a:pPr>
            <a:r>
              <a:t>Comment concevez-vous les cadres logiques ? </a:t>
            </a:r>
          </a:p>
          <a:p>
            <a:pPr>
              <a:defRPr>
                <a:solidFill>
                  <a:srgbClr val="000000"/>
                </a:solidFill>
                <a:uFill>
                  <a:solidFill>
                    <a:srgbClr val="000000"/>
                  </a:solidFill>
                </a:uFill>
                <a:latin typeface="Helvetica Neue Light"/>
                <a:ea typeface="Helvetica Neue Light"/>
                <a:cs typeface="Helvetica Neue Light"/>
                <a:sym typeface="Helvetica Neue Light"/>
              </a:defRPr>
            </a:pPr>
            <a:r>
              <a:t>Est-ce que chaque phase d’analyse est effectuée ?</a:t>
            </a:r>
          </a:p>
          <a:p>
            <a:pPr>
              <a:defRPr>
                <a:solidFill>
                  <a:srgbClr val="000000"/>
                </a:solidFill>
                <a:uFill>
                  <a:solidFill>
                    <a:srgbClr val="000000"/>
                  </a:solidFill>
                </a:uFill>
                <a:latin typeface="Helvetica Neue Light"/>
                <a:ea typeface="Helvetica Neue Light"/>
                <a:cs typeface="Helvetica Neue Light"/>
                <a:sym typeface="Helvetica Neue Light"/>
              </a:defRPr>
            </a:pPr>
            <a:r>
              <a:t>A quel moment ? En combien de temps ? Qui est consulté ? </a:t>
            </a:r>
          </a:p>
          <a:p>
            <a:pPr>
              <a:defRPr>
                <a:solidFill>
                  <a:srgbClr val="000000"/>
                </a:solidFill>
                <a:uFill>
                  <a:solidFill>
                    <a:srgbClr val="000000"/>
                  </a:solidFill>
                </a:uFill>
                <a:latin typeface="Helvetica Neue Light"/>
                <a:ea typeface="Helvetica Neue Light"/>
                <a:cs typeface="Helvetica Neue Light"/>
                <a:sym typeface="Helvetica Neue Light"/>
              </a:defRPr>
            </a:pPr>
            <a:r>
              <a:t>Comment est effectué le choix des indicateurs ? Le choix des cibles ?</a:t>
            </a:r>
          </a:p>
          <a:p>
            <a:pPr>
              <a:defRPr>
                <a:solidFill>
                  <a:srgbClr val="000000"/>
                </a:solidFill>
                <a:uFill>
                  <a:solidFill>
                    <a:srgbClr val="000000"/>
                  </a:solidFill>
                </a:uFill>
                <a:latin typeface="Helvetica Neue Light"/>
                <a:ea typeface="Helvetica Neue Light"/>
                <a:cs typeface="Helvetica Neue Light"/>
                <a:sym typeface="Helvetica Neue Light"/>
              </a:defRPr>
            </a:pPr>
            <a:r>
              <a:t>A quelle fréquence est-il consulté ? modifié ? </a:t>
            </a:r>
          </a:p>
        </p:txBody>
      </p:sp>
      <p:pic>
        <p:nvPicPr>
          <p:cNvPr id="1253" name="Matrice-du-cadre-logique-1200x513.png" descr="Matrice-du-cadre-logique-1200x513.png"/>
          <p:cNvPicPr>
            <a:picLocks noChangeAspect="1"/>
          </p:cNvPicPr>
          <p:nvPr/>
        </p:nvPicPr>
        <p:blipFill>
          <a:blip r:embed="rId4"/>
          <a:stretch>
            <a:fillRect/>
          </a:stretch>
        </p:blipFill>
        <p:spPr>
          <a:xfrm>
            <a:off x="10190554" y="400500"/>
            <a:ext cx="2166547" cy="926200"/>
          </a:xfrm>
          <a:prstGeom prst="rect">
            <a:avLst/>
          </a:prstGeom>
          <a:ln w="12700">
            <a:miter lim="400000"/>
          </a:ln>
        </p:spPr>
      </p:pic>
      <p:sp>
        <p:nvSpPr>
          <p:cNvPr id="1254"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6"/>
              </a:rPr>
              <a:t>Sébastien Galéa</a:t>
            </a:r>
          </a:p>
        </p:txBody>
      </p:sp>
      <p:pic>
        <p:nvPicPr>
          <p:cNvPr id="1255" name="logo.jpg" descr="logo.jpg">
            <a:hlinkClick r:id="rId5"/>
          </p:cNvPr>
          <p:cNvPicPr>
            <a:picLocks noChangeAspect="1"/>
          </p:cNvPicPr>
          <p:nvPr/>
        </p:nvPicPr>
        <p:blipFill>
          <a:blip r:embed="rId7"/>
          <a:stretch>
            <a:fillRect/>
          </a:stretch>
        </p:blipFill>
        <p:spPr>
          <a:xfrm>
            <a:off x="11174718" y="9283644"/>
            <a:ext cx="385344" cy="287553"/>
          </a:xfrm>
          <a:prstGeom prst="rect">
            <a:avLst/>
          </a:prstGeom>
          <a:ln w="25400"/>
        </p:spPr>
      </p:pic>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6" name="Ligne de connexion"/>
          <p:cNvSpPr/>
          <p:nvPr/>
        </p:nvSpPr>
        <p:spPr>
          <a:xfrm>
            <a:off x="4005205" y="4535937"/>
            <a:ext cx="2480768" cy="546523"/>
          </a:xfrm>
          <a:custGeom>
            <a:avLst/>
            <a:gdLst/>
            <a:ahLst/>
            <a:cxnLst>
              <a:cxn ang="0">
                <a:pos x="wd2" y="hd2"/>
              </a:cxn>
              <a:cxn ang="5400000">
                <a:pos x="wd2" y="hd2"/>
              </a:cxn>
              <a:cxn ang="10800000">
                <a:pos x="wd2" y="hd2"/>
              </a:cxn>
              <a:cxn ang="16200000">
                <a:pos x="wd2" y="hd2"/>
              </a:cxn>
            </a:cxnLst>
            <a:rect l="0" t="0" r="r" b="b"/>
            <a:pathLst>
              <a:path w="21600" h="16201" extrusionOk="0">
                <a:moveTo>
                  <a:pt x="0" y="15745"/>
                </a:moveTo>
                <a:cubicBezTo>
                  <a:pt x="7239" y="-5399"/>
                  <a:pt x="14439" y="-5247"/>
                  <a:pt x="21600" y="16201"/>
                </a:cubicBezTo>
              </a:path>
            </a:pathLst>
          </a:custGeom>
          <a:ln w="25400">
            <a:solidFill>
              <a:srgbClr val="ABABAB"/>
            </a:solidFill>
            <a:miter lim="400000"/>
          </a:ln>
        </p:spPr>
        <p:txBody>
          <a:bodyPr/>
          <a:lstStyle/>
          <a:p>
            <a:endParaRPr/>
          </a:p>
        </p:txBody>
      </p:sp>
      <p:sp>
        <p:nvSpPr>
          <p:cNvPr id="1287" name="Ligne de connexion"/>
          <p:cNvSpPr/>
          <p:nvPr/>
        </p:nvSpPr>
        <p:spPr>
          <a:xfrm>
            <a:off x="931805" y="4483712"/>
            <a:ext cx="2480768" cy="546523"/>
          </a:xfrm>
          <a:custGeom>
            <a:avLst/>
            <a:gdLst/>
            <a:ahLst/>
            <a:cxnLst>
              <a:cxn ang="0">
                <a:pos x="wd2" y="hd2"/>
              </a:cxn>
              <a:cxn ang="5400000">
                <a:pos x="wd2" y="hd2"/>
              </a:cxn>
              <a:cxn ang="10800000">
                <a:pos x="wd2" y="hd2"/>
              </a:cxn>
              <a:cxn ang="16200000">
                <a:pos x="wd2" y="hd2"/>
              </a:cxn>
            </a:cxnLst>
            <a:rect l="0" t="0" r="r" b="b"/>
            <a:pathLst>
              <a:path w="21600" h="16201" extrusionOk="0">
                <a:moveTo>
                  <a:pt x="0" y="15745"/>
                </a:moveTo>
                <a:cubicBezTo>
                  <a:pt x="7239" y="-5399"/>
                  <a:pt x="14439" y="-5247"/>
                  <a:pt x="21600" y="16201"/>
                </a:cubicBezTo>
              </a:path>
            </a:pathLst>
          </a:custGeom>
          <a:ln w="25400">
            <a:solidFill>
              <a:srgbClr val="ABABAB"/>
            </a:solidFill>
            <a:miter lim="400000"/>
          </a:ln>
        </p:spPr>
        <p:txBody>
          <a:bodyPr/>
          <a:lstStyle/>
          <a:p>
            <a:endParaRPr/>
          </a:p>
        </p:txBody>
      </p:sp>
      <p:sp>
        <p:nvSpPr>
          <p:cNvPr id="1261" name="CONTEXTE"/>
          <p:cNvSpPr/>
          <p:nvPr/>
        </p:nvSpPr>
        <p:spPr>
          <a:xfrm>
            <a:off x="457200" y="5245100"/>
            <a:ext cx="1605707" cy="862509"/>
          </a:xfrm>
          <a:prstGeom prst="rect">
            <a:avLst/>
          </a:prstGeom>
          <a:ln w="25400">
            <a:solidFill>
              <a:srgbClr val="557E8A"/>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200"/>
            </a:lvl1pPr>
          </a:lstStyle>
          <a:p>
            <a:r>
              <a:t>CONTEXTE</a:t>
            </a:r>
          </a:p>
        </p:txBody>
      </p:sp>
      <p:sp>
        <p:nvSpPr>
          <p:cNvPr id="1262" name="MISE EN OEUVRE"/>
          <p:cNvSpPr/>
          <p:nvPr/>
        </p:nvSpPr>
        <p:spPr>
          <a:xfrm>
            <a:off x="3092450" y="5257800"/>
            <a:ext cx="1605707" cy="862509"/>
          </a:xfrm>
          <a:prstGeom prst="rect">
            <a:avLst/>
          </a:prstGeom>
          <a:ln w="25400">
            <a:solidFill>
              <a:srgbClr val="557E8A"/>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200"/>
            </a:lvl1pPr>
          </a:lstStyle>
          <a:p>
            <a:r>
              <a:t>MISE EN OEUVRE</a:t>
            </a:r>
          </a:p>
        </p:txBody>
      </p:sp>
      <p:sp>
        <p:nvSpPr>
          <p:cNvPr id="1263" name="PRODUITS"/>
          <p:cNvSpPr/>
          <p:nvPr/>
        </p:nvSpPr>
        <p:spPr>
          <a:xfrm>
            <a:off x="5727700" y="5219700"/>
            <a:ext cx="1605707" cy="862509"/>
          </a:xfrm>
          <a:prstGeom prst="rect">
            <a:avLst/>
          </a:prstGeom>
          <a:ln w="25400">
            <a:solidFill>
              <a:srgbClr val="557E8A"/>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1200"/>
            </a:pPr>
            <a:endParaRPr/>
          </a:p>
          <a:p>
            <a:pPr>
              <a:defRPr sz="1200"/>
            </a:pPr>
            <a:r>
              <a:t>PRODUITS</a:t>
            </a:r>
          </a:p>
        </p:txBody>
      </p:sp>
      <p:sp>
        <p:nvSpPr>
          <p:cNvPr id="1264" name="EFFETS"/>
          <p:cNvSpPr/>
          <p:nvPr/>
        </p:nvSpPr>
        <p:spPr>
          <a:xfrm>
            <a:off x="8362950" y="5194300"/>
            <a:ext cx="1605707" cy="862509"/>
          </a:xfrm>
          <a:prstGeom prst="rect">
            <a:avLst/>
          </a:prstGeom>
          <a:ln w="25400">
            <a:solidFill>
              <a:srgbClr val="557E8A"/>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200"/>
            </a:lvl1pPr>
          </a:lstStyle>
          <a:p>
            <a:r>
              <a:t>EFFETS</a:t>
            </a:r>
          </a:p>
        </p:txBody>
      </p:sp>
      <p:sp>
        <p:nvSpPr>
          <p:cNvPr id="1265" name="IMPACTS"/>
          <p:cNvSpPr/>
          <p:nvPr/>
        </p:nvSpPr>
        <p:spPr>
          <a:xfrm>
            <a:off x="10953750" y="5207000"/>
            <a:ext cx="1605707" cy="862509"/>
          </a:xfrm>
          <a:prstGeom prst="rect">
            <a:avLst/>
          </a:prstGeom>
          <a:ln w="25400">
            <a:solidFill>
              <a:srgbClr val="557E8A"/>
            </a:solidFill>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200"/>
            </a:lvl1pPr>
          </a:lstStyle>
          <a:p>
            <a:r>
              <a:t>IMPACTS</a:t>
            </a:r>
          </a:p>
        </p:txBody>
      </p:sp>
      <p:sp>
        <p:nvSpPr>
          <p:cNvPr id="1266" name="Flèche"/>
          <p:cNvSpPr/>
          <p:nvPr/>
        </p:nvSpPr>
        <p:spPr>
          <a:xfrm>
            <a:off x="4701480" y="5483572"/>
            <a:ext cx="1000672" cy="421928"/>
          </a:xfrm>
          <a:prstGeom prst="rightArrow">
            <a:avLst>
              <a:gd name="adj1" fmla="val 32000"/>
              <a:gd name="adj2" fmla="val 192640"/>
            </a:avLst>
          </a:prstGeom>
          <a:solidFill>
            <a:srgbClr val="325D6B"/>
          </a:solidFill>
          <a:ln w="12700">
            <a:miter lim="400000"/>
          </a:ln>
        </p:spPr>
        <p:txBody>
          <a:bodyPr lIns="50800" tIns="50800" rIns="50800" bIns="50800" anchor="ctr"/>
          <a:lstStyle/>
          <a:p>
            <a:pPr>
              <a:defRPr sz="3600" b="0">
                <a:latin typeface="Helvetica Neue Light"/>
                <a:ea typeface="Helvetica Neue Light"/>
                <a:cs typeface="Helvetica Neue Light"/>
                <a:sym typeface="Helvetica Neue Light"/>
              </a:defRPr>
            </a:pPr>
            <a:endParaRPr/>
          </a:p>
        </p:txBody>
      </p:sp>
      <p:sp>
        <p:nvSpPr>
          <p:cNvPr id="1267" name="Flèche"/>
          <p:cNvSpPr/>
          <p:nvPr/>
        </p:nvSpPr>
        <p:spPr>
          <a:xfrm>
            <a:off x="7325617" y="5458172"/>
            <a:ext cx="1000672" cy="421928"/>
          </a:xfrm>
          <a:prstGeom prst="rightArrow">
            <a:avLst>
              <a:gd name="adj1" fmla="val 32000"/>
              <a:gd name="adj2" fmla="val 192640"/>
            </a:avLst>
          </a:prstGeom>
          <a:solidFill>
            <a:srgbClr val="325D6B"/>
          </a:solidFill>
          <a:ln w="12700">
            <a:miter lim="400000"/>
          </a:ln>
        </p:spPr>
        <p:txBody>
          <a:bodyPr lIns="50800" tIns="50800" rIns="50800" bIns="50800" anchor="ctr"/>
          <a:lstStyle/>
          <a:p>
            <a:pPr>
              <a:defRPr sz="3600" b="0">
                <a:latin typeface="Helvetica Neue Light"/>
                <a:ea typeface="Helvetica Neue Light"/>
                <a:cs typeface="Helvetica Neue Light"/>
                <a:sym typeface="Helvetica Neue Light"/>
              </a:defRPr>
            </a:pPr>
            <a:endParaRPr/>
          </a:p>
        </p:txBody>
      </p:sp>
      <p:sp>
        <p:nvSpPr>
          <p:cNvPr id="1268" name="Flèche"/>
          <p:cNvSpPr/>
          <p:nvPr/>
        </p:nvSpPr>
        <p:spPr>
          <a:xfrm>
            <a:off x="10005317" y="5483572"/>
            <a:ext cx="1000672" cy="421928"/>
          </a:xfrm>
          <a:prstGeom prst="rightArrow">
            <a:avLst>
              <a:gd name="adj1" fmla="val 32000"/>
              <a:gd name="adj2" fmla="val 192640"/>
            </a:avLst>
          </a:prstGeom>
          <a:solidFill>
            <a:srgbClr val="325D6B"/>
          </a:solidFill>
          <a:ln w="12700">
            <a:miter lim="400000"/>
          </a:ln>
        </p:spPr>
        <p:txBody>
          <a:bodyPr lIns="50800" tIns="50800" rIns="50800" bIns="50800" anchor="ctr"/>
          <a:lstStyle/>
          <a:p>
            <a:pPr>
              <a:defRPr sz="3600" b="0">
                <a:latin typeface="Helvetica Neue Light"/>
                <a:ea typeface="Helvetica Neue Light"/>
                <a:cs typeface="Helvetica Neue Light"/>
                <a:sym typeface="Helvetica Neue Light"/>
              </a:defRPr>
            </a:pPr>
            <a:endParaRPr/>
          </a:p>
        </p:txBody>
      </p:sp>
      <p:sp>
        <p:nvSpPr>
          <p:cNvPr id="1269" name="Données secondaires"/>
          <p:cNvSpPr txBox="1"/>
          <p:nvPr/>
        </p:nvSpPr>
        <p:spPr>
          <a:xfrm>
            <a:off x="7191006" y="3014499"/>
            <a:ext cx="5074388" cy="733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200" b="0">
                <a:solidFill>
                  <a:srgbClr val="FFFFFF"/>
                </a:solidFill>
                <a:latin typeface="Helvetica Neue Light"/>
                <a:ea typeface="Helvetica Neue Light"/>
                <a:cs typeface="Helvetica Neue Light"/>
                <a:sym typeface="Helvetica Neue Light"/>
              </a:defRPr>
            </a:lvl1pPr>
          </a:lstStyle>
          <a:p>
            <a:r>
              <a:t>Données secondaires</a:t>
            </a:r>
          </a:p>
        </p:txBody>
      </p:sp>
      <p:sp>
        <p:nvSpPr>
          <p:cNvPr id="1270" name="Construire ou reconstruire le modèle logique"/>
          <p:cNvSpPr txBox="1"/>
          <p:nvPr/>
        </p:nvSpPr>
        <p:spPr>
          <a:xfrm>
            <a:off x="1523705" y="1223475"/>
            <a:ext cx="10232899" cy="7338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4200" b="0">
                <a:latin typeface="Helvetica Neue Light"/>
                <a:ea typeface="Helvetica Neue Light"/>
                <a:cs typeface="Helvetica Neue Light"/>
                <a:sym typeface="Helvetica Neue Light"/>
              </a:defRPr>
            </a:lvl1pPr>
          </a:lstStyle>
          <a:p>
            <a:r>
              <a:t>Construire ou reconstruire le modèle logique</a:t>
            </a:r>
          </a:p>
        </p:txBody>
      </p:sp>
      <p:sp>
        <p:nvSpPr>
          <p:cNvPr id="1288" name="Ligne de connexion"/>
          <p:cNvSpPr/>
          <p:nvPr/>
        </p:nvSpPr>
        <p:spPr>
          <a:xfrm>
            <a:off x="6837305" y="4574037"/>
            <a:ext cx="2480768" cy="546523"/>
          </a:xfrm>
          <a:custGeom>
            <a:avLst/>
            <a:gdLst/>
            <a:ahLst/>
            <a:cxnLst>
              <a:cxn ang="0">
                <a:pos x="wd2" y="hd2"/>
              </a:cxn>
              <a:cxn ang="5400000">
                <a:pos x="wd2" y="hd2"/>
              </a:cxn>
              <a:cxn ang="10800000">
                <a:pos x="wd2" y="hd2"/>
              </a:cxn>
              <a:cxn ang="16200000">
                <a:pos x="wd2" y="hd2"/>
              </a:cxn>
            </a:cxnLst>
            <a:rect l="0" t="0" r="r" b="b"/>
            <a:pathLst>
              <a:path w="21600" h="16201" extrusionOk="0">
                <a:moveTo>
                  <a:pt x="0" y="15745"/>
                </a:moveTo>
                <a:cubicBezTo>
                  <a:pt x="7239" y="-5399"/>
                  <a:pt x="14439" y="-5247"/>
                  <a:pt x="21600" y="16201"/>
                </a:cubicBezTo>
              </a:path>
            </a:pathLst>
          </a:custGeom>
          <a:ln w="25400">
            <a:solidFill>
              <a:srgbClr val="ABABAB"/>
            </a:solidFill>
            <a:miter lim="400000"/>
          </a:ln>
        </p:spPr>
        <p:txBody>
          <a:bodyPr/>
          <a:lstStyle/>
          <a:p>
            <a:endParaRPr/>
          </a:p>
        </p:txBody>
      </p:sp>
      <p:sp>
        <p:nvSpPr>
          <p:cNvPr id="1272" name="Triangle"/>
          <p:cNvSpPr/>
          <p:nvPr/>
        </p:nvSpPr>
        <p:spPr>
          <a:xfrm rot="19868392">
            <a:off x="3212256" y="4915058"/>
            <a:ext cx="312023" cy="270807"/>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close/>
              </a:path>
            </a:pathLst>
          </a:custGeom>
          <a:gradFill>
            <a:gsLst>
              <a:gs pos="0">
                <a:srgbClr val="5C5C5C"/>
              </a:gs>
              <a:gs pos="100000">
                <a:srgbClr val="353535"/>
              </a:gs>
            </a:gsLst>
            <a:lin ang="5400000"/>
          </a:gradFill>
          <a:ln w="12700">
            <a:solidFill>
              <a:srgbClr val="000000"/>
            </a:solidFill>
            <a:miter lim="400000"/>
          </a:ln>
          <a:effectLst>
            <a:outerShdw blurRad="50800" dist="25400" dir="5400000" rotWithShape="0">
              <a:srgbClr val="000000">
                <a:alpha val="40000"/>
              </a:srgbClr>
            </a:outerShdw>
          </a:effectLst>
        </p:spPr>
        <p:txBody>
          <a:bodyPr lIns="50800" tIns="50800" rIns="50800" bIns="50800" anchor="ctr"/>
          <a:lstStyle/>
          <a:p>
            <a:pPr>
              <a:defRPr sz="3600" b="0">
                <a:solidFill>
                  <a:srgbClr val="FFFFFF"/>
                </a:solidFill>
                <a:latin typeface="Helvetica Neue Light"/>
                <a:ea typeface="Helvetica Neue Light"/>
                <a:cs typeface="Helvetica Neue Light"/>
                <a:sym typeface="Helvetica Neue Light"/>
              </a:defRPr>
            </a:pPr>
            <a:endParaRPr/>
          </a:p>
        </p:txBody>
      </p:sp>
      <p:sp>
        <p:nvSpPr>
          <p:cNvPr id="1273" name="Triangle"/>
          <p:cNvSpPr/>
          <p:nvPr/>
        </p:nvSpPr>
        <p:spPr>
          <a:xfrm rot="19868392">
            <a:off x="6351858" y="4966563"/>
            <a:ext cx="312022" cy="27080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close/>
              </a:path>
            </a:pathLst>
          </a:custGeom>
          <a:gradFill>
            <a:gsLst>
              <a:gs pos="0">
                <a:srgbClr val="5C5C5C"/>
              </a:gs>
              <a:gs pos="100000">
                <a:srgbClr val="353535"/>
              </a:gs>
            </a:gsLst>
            <a:lin ang="5400000"/>
          </a:gradFill>
          <a:ln w="12700">
            <a:solidFill>
              <a:srgbClr val="000000"/>
            </a:solidFill>
            <a:miter lim="400000"/>
          </a:ln>
          <a:effectLst>
            <a:outerShdw blurRad="50800" dist="25400" dir="5400000" rotWithShape="0">
              <a:srgbClr val="000000">
                <a:alpha val="40000"/>
              </a:srgbClr>
            </a:outerShdw>
          </a:effectLst>
        </p:spPr>
        <p:txBody>
          <a:bodyPr lIns="50800" tIns="50800" rIns="50800" bIns="50800" anchor="ctr"/>
          <a:lstStyle/>
          <a:p>
            <a:pPr>
              <a:defRPr sz="3600" b="0">
                <a:solidFill>
                  <a:srgbClr val="FFFFFF"/>
                </a:solidFill>
                <a:latin typeface="Helvetica Neue Light"/>
                <a:ea typeface="Helvetica Neue Light"/>
                <a:cs typeface="Helvetica Neue Light"/>
                <a:sym typeface="Helvetica Neue Light"/>
              </a:defRPr>
            </a:pPr>
            <a:endParaRPr/>
          </a:p>
        </p:txBody>
      </p:sp>
      <p:sp>
        <p:nvSpPr>
          <p:cNvPr id="1274" name="Triangle"/>
          <p:cNvSpPr/>
          <p:nvPr/>
        </p:nvSpPr>
        <p:spPr>
          <a:xfrm rot="19868392">
            <a:off x="9105056" y="4921754"/>
            <a:ext cx="312023" cy="27080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close/>
              </a:path>
            </a:pathLst>
          </a:custGeom>
          <a:gradFill>
            <a:gsLst>
              <a:gs pos="0">
                <a:srgbClr val="5C5C5C"/>
              </a:gs>
              <a:gs pos="100000">
                <a:srgbClr val="353535"/>
              </a:gs>
            </a:gsLst>
            <a:lin ang="5400000"/>
          </a:gradFill>
          <a:ln w="12700">
            <a:solidFill>
              <a:srgbClr val="000000"/>
            </a:solidFill>
            <a:miter lim="400000"/>
          </a:ln>
          <a:effectLst>
            <a:outerShdw blurRad="50800" dist="25400" dir="5400000" rotWithShape="0">
              <a:srgbClr val="000000">
                <a:alpha val="40000"/>
              </a:srgbClr>
            </a:outerShdw>
          </a:effectLst>
        </p:spPr>
        <p:txBody>
          <a:bodyPr lIns="50800" tIns="50800" rIns="50800" bIns="50800" anchor="ctr"/>
          <a:lstStyle/>
          <a:p>
            <a:pPr>
              <a:defRPr sz="3600" b="0">
                <a:solidFill>
                  <a:srgbClr val="FFFFFF"/>
                </a:solidFill>
                <a:latin typeface="Helvetica Neue Light"/>
                <a:ea typeface="Helvetica Neue Light"/>
                <a:cs typeface="Helvetica Neue Light"/>
                <a:sym typeface="Helvetica Neue Light"/>
              </a:defRPr>
            </a:pPr>
            <a:endParaRPr/>
          </a:p>
        </p:txBody>
      </p:sp>
      <p:sp>
        <p:nvSpPr>
          <p:cNvPr id="1289" name="Ligne de connexion"/>
          <p:cNvSpPr/>
          <p:nvPr/>
        </p:nvSpPr>
        <p:spPr>
          <a:xfrm>
            <a:off x="9466205" y="4580027"/>
            <a:ext cx="2480768" cy="546523"/>
          </a:xfrm>
          <a:custGeom>
            <a:avLst/>
            <a:gdLst/>
            <a:ahLst/>
            <a:cxnLst>
              <a:cxn ang="0">
                <a:pos x="wd2" y="hd2"/>
              </a:cxn>
              <a:cxn ang="5400000">
                <a:pos x="wd2" y="hd2"/>
              </a:cxn>
              <a:cxn ang="10800000">
                <a:pos x="wd2" y="hd2"/>
              </a:cxn>
              <a:cxn ang="16200000">
                <a:pos x="wd2" y="hd2"/>
              </a:cxn>
            </a:cxnLst>
            <a:rect l="0" t="0" r="r" b="b"/>
            <a:pathLst>
              <a:path w="21600" h="16201" extrusionOk="0">
                <a:moveTo>
                  <a:pt x="0" y="15745"/>
                </a:moveTo>
                <a:cubicBezTo>
                  <a:pt x="7239" y="-5399"/>
                  <a:pt x="14439" y="-5247"/>
                  <a:pt x="21600" y="16201"/>
                </a:cubicBezTo>
              </a:path>
            </a:pathLst>
          </a:custGeom>
          <a:ln w="25400">
            <a:solidFill>
              <a:srgbClr val="ABABAB"/>
            </a:solidFill>
            <a:miter lim="400000"/>
          </a:ln>
        </p:spPr>
        <p:txBody>
          <a:bodyPr/>
          <a:lstStyle/>
          <a:p>
            <a:endParaRPr/>
          </a:p>
        </p:txBody>
      </p:sp>
      <p:sp>
        <p:nvSpPr>
          <p:cNvPr id="1276" name="Triangle"/>
          <p:cNvSpPr/>
          <p:nvPr/>
        </p:nvSpPr>
        <p:spPr>
          <a:xfrm rot="19868392">
            <a:off x="11708556" y="4934454"/>
            <a:ext cx="312023" cy="27080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close/>
              </a:path>
            </a:pathLst>
          </a:custGeom>
          <a:gradFill>
            <a:gsLst>
              <a:gs pos="0">
                <a:srgbClr val="5C5C5C"/>
              </a:gs>
              <a:gs pos="100000">
                <a:srgbClr val="353535"/>
              </a:gs>
            </a:gsLst>
            <a:lin ang="5400000"/>
          </a:gradFill>
          <a:ln w="12700">
            <a:solidFill>
              <a:srgbClr val="000000"/>
            </a:solidFill>
            <a:miter lim="400000"/>
          </a:ln>
          <a:effectLst>
            <a:outerShdw blurRad="50800" dist="25400" dir="5400000" rotWithShape="0">
              <a:srgbClr val="000000">
                <a:alpha val="40000"/>
              </a:srgbClr>
            </a:outerShdw>
          </a:effectLst>
        </p:spPr>
        <p:txBody>
          <a:bodyPr lIns="50800" tIns="50800" rIns="50800" bIns="50800" anchor="ctr"/>
          <a:lstStyle/>
          <a:p>
            <a:pPr>
              <a:defRPr sz="3600" b="0">
                <a:solidFill>
                  <a:srgbClr val="FFFFFF"/>
                </a:solidFill>
                <a:latin typeface="Helvetica Neue Light"/>
                <a:ea typeface="Helvetica Neue Light"/>
                <a:cs typeface="Helvetica Neue Light"/>
                <a:sym typeface="Helvetica Neue Light"/>
              </a:defRPr>
            </a:pPr>
            <a:endParaRPr/>
          </a:p>
        </p:txBody>
      </p:sp>
      <p:sp>
        <p:nvSpPr>
          <p:cNvPr id="1277" name="Causalité"/>
          <p:cNvSpPr txBox="1"/>
          <p:nvPr/>
        </p:nvSpPr>
        <p:spPr>
          <a:xfrm>
            <a:off x="7118771" y="3424758"/>
            <a:ext cx="1917955" cy="647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b="0">
                <a:latin typeface="Helvetica Neue Light"/>
                <a:ea typeface="Helvetica Neue Light"/>
                <a:cs typeface="Helvetica Neue Light"/>
                <a:sym typeface="Helvetica Neue Light"/>
              </a:defRPr>
            </a:lvl1pPr>
          </a:lstStyle>
          <a:p>
            <a:r>
              <a:t>Causalité</a:t>
            </a:r>
          </a:p>
        </p:txBody>
      </p:sp>
      <p:sp>
        <p:nvSpPr>
          <p:cNvPr id="1278" name="Flèche double"/>
          <p:cNvSpPr/>
          <p:nvPr/>
        </p:nvSpPr>
        <p:spPr>
          <a:xfrm>
            <a:off x="1938678" y="5543172"/>
            <a:ext cx="1213441" cy="266364"/>
          </a:xfrm>
          <a:prstGeom prst="leftRightArrow">
            <a:avLst>
              <a:gd name="adj1" fmla="val 32000"/>
              <a:gd name="adj2" fmla="val 209789"/>
            </a:avLst>
          </a:prstGeom>
          <a:gradFill>
            <a:gsLst>
              <a:gs pos="0">
                <a:srgbClr val="5C5C5C"/>
              </a:gs>
              <a:gs pos="100000">
                <a:srgbClr val="353535"/>
              </a:gs>
            </a:gsLst>
            <a:lin ang="5400000"/>
          </a:gradFill>
          <a:ln w="12700">
            <a:solidFill>
              <a:srgbClr val="000000"/>
            </a:solidFill>
            <a:miter lim="400000"/>
          </a:ln>
          <a:effectLst>
            <a:outerShdw blurRad="50800" dist="25400" dir="5400000" rotWithShape="0">
              <a:srgbClr val="000000">
                <a:alpha val="40000"/>
              </a:srgbClr>
            </a:outerShdw>
          </a:effectLst>
        </p:spPr>
        <p:txBody>
          <a:bodyPr lIns="50800" tIns="50800" rIns="50800" bIns="50800" anchor="ctr"/>
          <a:lstStyle/>
          <a:p>
            <a:pPr>
              <a:defRPr sz="3600" b="0">
                <a:solidFill>
                  <a:srgbClr val="FFFFFF"/>
                </a:solidFill>
                <a:latin typeface="Helvetica Neue Light"/>
                <a:ea typeface="Helvetica Neue Light"/>
                <a:cs typeface="Helvetica Neue Light"/>
                <a:sym typeface="Helvetica Neue Light"/>
              </a:defRPr>
            </a:pPr>
            <a:endParaRPr/>
          </a:p>
        </p:txBody>
      </p:sp>
      <p:sp>
        <p:nvSpPr>
          <p:cNvPr id="1279" name="Triangle"/>
          <p:cNvSpPr/>
          <p:nvPr/>
        </p:nvSpPr>
        <p:spPr>
          <a:xfrm rot="2224889">
            <a:off x="840058" y="4830805"/>
            <a:ext cx="312022" cy="270808"/>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lnTo>
                  <a:pt x="0" y="0"/>
                </a:lnTo>
                <a:lnTo>
                  <a:pt x="21600" y="0"/>
                </a:lnTo>
                <a:close/>
              </a:path>
            </a:pathLst>
          </a:custGeom>
          <a:gradFill>
            <a:gsLst>
              <a:gs pos="0">
                <a:srgbClr val="5C5C5C"/>
              </a:gs>
              <a:gs pos="100000">
                <a:srgbClr val="353535"/>
              </a:gs>
            </a:gsLst>
            <a:lin ang="5400000"/>
          </a:gradFill>
          <a:ln w="12700">
            <a:solidFill>
              <a:srgbClr val="000000"/>
            </a:solidFill>
            <a:miter lim="400000"/>
          </a:ln>
          <a:effectLst>
            <a:outerShdw blurRad="50800" dist="25400" dir="5400000" rotWithShape="0">
              <a:srgbClr val="000000">
                <a:alpha val="40000"/>
              </a:srgbClr>
            </a:outerShdw>
          </a:effectLst>
        </p:spPr>
        <p:txBody>
          <a:bodyPr lIns="50800" tIns="50800" rIns="50800" bIns="50800" anchor="ctr"/>
          <a:lstStyle/>
          <a:p>
            <a:pPr>
              <a:defRPr sz="3600" b="0">
                <a:solidFill>
                  <a:srgbClr val="FFFFFF"/>
                </a:solidFill>
                <a:latin typeface="Helvetica Neue Light"/>
                <a:ea typeface="Helvetica Neue Light"/>
                <a:cs typeface="Helvetica Neue Light"/>
                <a:sym typeface="Helvetica Neue Light"/>
              </a:defRPr>
            </a:pPr>
            <a:endParaRPr/>
          </a:p>
        </p:txBody>
      </p:sp>
      <p:sp>
        <p:nvSpPr>
          <p:cNvPr id="1280" name="Numéro de diapositive"/>
          <p:cNvSpPr txBox="1">
            <a:spLocks noGrp="1"/>
          </p:cNvSpPr>
          <p:nvPr>
            <p:ph type="sldNum" sz="quarter" idx="4294967295"/>
          </p:nvPr>
        </p:nvSpPr>
        <p:spPr>
          <a:xfrm>
            <a:off x="12678664" y="9465920"/>
            <a:ext cx="283769"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200">
                <a:uFill>
                  <a:solidFill>
                    <a:srgbClr val="000000"/>
                  </a:solidFill>
                </a:uFill>
              </a:defRPr>
            </a:lvl1pPr>
          </a:lstStyle>
          <a:p>
            <a:fld id="{86CB4B4D-7CA3-9044-876B-883B54F8677D}" type="slidenum">
              <a:t>41</a:t>
            </a:fld>
            <a:endParaRPr/>
          </a:p>
        </p:txBody>
      </p:sp>
      <p:sp>
        <p:nvSpPr>
          <p:cNvPr id="1281" name="Chaine de résultats"/>
          <p:cNvSpPr/>
          <p:nvPr/>
        </p:nvSpPr>
        <p:spPr>
          <a:xfrm>
            <a:off x="10523372" y="0"/>
            <a:ext cx="2481429" cy="524418"/>
          </a:xfrm>
          <a:prstGeom prst="rect">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000" b="0">
                <a:solidFill>
                  <a:srgbClr val="FFFFFF"/>
                </a:solidFill>
                <a:latin typeface="Helvetica Neue Light"/>
                <a:ea typeface="Helvetica Neue Light"/>
                <a:cs typeface="Helvetica Neue Light"/>
                <a:sym typeface="Helvetica Neue Light"/>
              </a:defRPr>
            </a:lvl1pPr>
          </a:lstStyle>
          <a:p>
            <a:r>
              <a:t>Chaine de résultats</a:t>
            </a:r>
          </a:p>
        </p:txBody>
      </p:sp>
      <p:sp>
        <p:nvSpPr>
          <p:cNvPr id="1282" name="Chapeau de diplômé"/>
          <p:cNvSpPr/>
          <p:nvPr/>
        </p:nvSpPr>
        <p:spPr>
          <a:xfrm>
            <a:off x="11942402" y="675686"/>
            <a:ext cx="1000672" cy="547790"/>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0" y="6520"/>
                </a:lnTo>
                <a:lnTo>
                  <a:pt x="10800" y="13043"/>
                </a:lnTo>
                <a:lnTo>
                  <a:pt x="18745" y="8243"/>
                </a:lnTo>
                <a:lnTo>
                  <a:pt x="18745" y="10509"/>
                </a:lnTo>
                <a:cubicBezTo>
                  <a:pt x="18606" y="10673"/>
                  <a:pt x="18515" y="10958"/>
                  <a:pt x="18515" y="11282"/>
                </a:cubicBezTo>
                <a:cubicBezTo>
                  <a:pt x="18515" y="11519"/>
                  <a:pt x="18563" y="11733"/>
                  <a:pt x="18644" y="11896"/>
                </a:cubicBezTo>
                <a:cubicBezTo>
                  <a:pt x="18499" y="12008"/>
                  <a:pt x="18399" y="12270"/>
                  <a:pt x="18399" y="12574"/>
                </a:cubicBezTo>
                <a:lnTo>
                  <a:pt x="18399" y="21301"/>
                </a:lnTo>
                <a:cubicBezTo>
                  <a:pt x="18553" y="21484"/>
                  <a:pt x="18772" y="21600"/>
                  <a:pt x="19018" y="21600"/>
                </a:cubicBezTo>
                <a:cubicBezTo>
                  <a:pt x="19264" y="21600"/>
                  <a:pt x="19483" y="21484"/>
                  <a:pt x="19637" y="21301"/>
                </a:cubicBezTo>
                <a:lnTo>
                  <a:pt x="19637" y="12556"/>
                </a:lnTo>
                <a:cubicBezTo>
                  <a:pt x="19637" y="12255"/>
                  <a:pt x="19538" y="11998"/>
                  <a:pt x="19396" y="11887"/>
                </a:cubicBezTo>
                <a:cubicBezTo>
                  <a:pt x="19474" y="11725"/>
                  <a:pt x="19523" y="11515"/>
                  <a:pt x="19523" y="11282"/>
                </a:cubicBezTo>
                <a:cubicBezTo>
                  <a:pt x="19523" y="10958"/>
                  <a:pt x="19430" y="10673"/>
                  <a:pt x="19292" y="10509"/>
                </a:cubicBezTo>
                <a:lnTo>
                  <a:pt x="19292" y="7913"/>
                </a:lnTo>
                <a:lnTo>
                  <a:pt x="21600" y="6520"/>
                </a:lnTo>
                <a:lnTo>
                  <a:pt x="10800" y="0"/>
                </a:lnTo>
                <a:close/>
                <a:moveTo>
                  <a:pt x="10819" y="5598"/>
                </a:moveTo>
                <a:cubicBezTo>
                  <a:pt x="11223" y="5598"/>
                  <a:pt x="11551" y="5819"/>
                  <a:pt x="11551" y="6091"/>
                </a:cubicBezTo>
                <a:cubicBezTo>
                  <a:pt x="11551" y="6364"/>
                  <a:pt x="11223" y="6584"/>
                  <a:pt x="10819" y="6584"/>
                </a:cubicBezTo>
                <a:cubicBezTo>
                  <a:pt x="10414" y="6584"/>
                  <a:pt x="10084" y="6364"/>
                  <a:pt x="10084" y="6091"/>
                </a:cubicBezTo>
                <a:cubicBezTo>
                  <a:pt x="10084" y="5819"/>
                  <a:pt x="10414" y="5598"/>
                  <a:pt x="10819" y="5598"/>
                </a:cubicBezTo>
                <a:close/>
                <a:moveTo>
                  <a:pt x="16068" y="10691"/>
                </a:moveTo>
                <a:lnTo>
                  <a:pt x="10800" y="13872"/>
                </a:lnTo>
                <a:lnTo>
                  <a:pt x="5535" y="10694"/>
                </a:lnTo>
                <a:cubicBezTo>
                  <a:pt x="4861" y="12240"/>
                  <a:pt x="4431" y="14116"/>
                  <a:pt x="4188" y="16122"/>
                </a:cubicBezTo>
                <a:cubicBezTo>
                  <a:pt x="6908" y="16652"/>
                  <a:pt x="9240" y="18095"/>
                  <a:pt x="10748" y="20074"/>
                </a:cubicBezTo>
                <a:cubicBezTo>
                  <a:pt x="12275" y="18069"/>
                  <a:pt x="14648" y="16613"/>
                  <a:pt x="17413" y="16101"/>
                </a:cubicBezTo>
                <a:cubicBezTo>
                  <a:pt x="17170" y="14102"/>
                  <a:pt x="16740" y="12232"/>
                  <a:pt x="16068" y="10691"/>
                </a:cubicBezTo>
                <a:close/>
              </a:path>
            </a:pathLst>
          </a:custGeom>
          <a:solidFill>
            <a:srgbClr val="325D6B"/>
          </a:solidFill>
          <a:ln w="12700">
            <a:miter lim="400000"/>
          </a:ln>
        </p:spPr>
        <p:txBody>
          <a:bodyPr lIns="50800" tIns="50800" rIns="50800" bIns="50800" anchor="ctr"/>
          <a:lstStyle/>
          <a:p>
            <a:pPr>
              <a:defRPr sz="3600" b="0">
                <a:latin typeface="Helvetica Neue Light"/>
                <a:ea typeface="Helvetica Neue Light"/>
                <a:cs typeface="Helvetica Neue Light"/>
                <a:sym typeface="Helvetica Neue Light"/>
              </a:defRPr>
            </a:pPr>
            <a:endParaRPr/>
          </a:p>
        </p:txBody>
      </p:sp>
      <p:sp>
        <p:nvSpPr>
          <p:cNvPr id="1283" name="Acceptabilité"/>
          <p:cNvSpPr txBox="1"/>
          <p:nvPr/>
        </p:nvSpPr>
        <p:spPr>
          <a:xfrm>
            <a:off x="1060761" y="3547012"/>
            <a:ext cx="2638045" cy="6471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b="0">
                <a:latin typeface="Helvetica Neue Light"/>
                <a:ea typeface="Helvetica Neue Light"/>
                <a:cs typeface="Helvetica Neue Light"/>
                <a:sym typeface="Helvetica Neue Light"/>
              </a:defRPr>
            </a:lvl1pPr>
          </a:lstStyle>
          <a:p>
            <a:r>
              <a:t>Acceptabilité</a:t>
            </a:r>
          </a:p>
        </p:txBody>
      </p:sp>
      <p:sp>
        <p:nvSpPr>
          <p:cNvPr id="1284"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3"/>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4"/>
              </a:rPr>
              <a:t>Sébastien Galéa</a:t>
            </a:r>
          </a:p>
        </p:txBody>
      </p:sp>
      <p:pic>
        <p:nvPicPr>
          <p:cNvPr id="1285" name="logo.jpg" descr="logo.jpg">
            <a:hlinkClick r:id="rId3"/>
          </p:cNvPr>
          <p:cNvPicPr>
            <a:picLocks noChangeAspect="1"/>
          </p:cNvPicPr>
          <p:nvPr/>
        </p:nvPicPr>
        <p:blipFill>
          <a:blip r:embed="rId5"/>
          <a:stretch>
            <a:fillRect/>
          </a:stretch>
        </p:blipFill>
        <p:spPr>
          <a:xfrm>
            <a:off x="11174718" y="9283644"/>
            <a:ext cx="385344" cy="287553"/>
          </a:xfrm>
          <a:prstGeom prst="rect">
            <a:avLst/>
          </a:prstGeom>
          <a:ln w="25400"/>
        </p:spPr>
      </p:pic>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3" name="Formalisation de la logique d’intervention"/>
          <p:cNvSpPr txBox="1">
            <a:spLocks noGrp="1"/>
          </p:cNvSpPr>
          <p:nvPr>
            <p:ph type="title"/>
          </p:nvPr>
        </p:nvSpPr>
        <p:spPr>
          <a:xfrm>
            <a:off x="571500" y="234950"/>
            <a:ext cx="11861800" cy="1727200"/>
          </a:xfrm>
          <a:prstGeom prst="rect">
            <a:avLst/>
          </a:prstGeom>
        </p:spPr>
        <p:txBody>
          <a:bodyPr/>
          <a:lstStyle>
            <a:lvl1pPr>
              <a:defRPr sz="3700"/>
            </a:lvl1pPr>
          </a:lstStyle>
          <a:p>
            <a:r>
              <a:t>Formalisation de la logique d’intervention</a:t>
            </a:r>
          </a:p>
        </p:txBody>
      </p:sp>
      <p:sp>
        <p:nvSpPr>
          <p:cNvPr id="1294" name="Objectif global : à long terme en quoi le projet contribue au développement ? (impact) L’objectif est-il en adéquation avec les valeurs de la structure qui le porte (ou en terme de vision, de mandat, de coeur de métier, de légitimité…)…"/>
          <p:cNvSpPr txBox="1">
            <a:spLocks noGrp="1"/>
          </p:cNvSpPr>
          <p:nvPr>
            <p:ph type="body" idx="1"/>
          </p:nvPr>
        </p:nvSpPr>
        <p:spPr>
          <a:xfrm>
            <a:off x="281359" y="3326981"/>
            <a:ext cx="12681074" cy="5226992"/>
          </a:xfrm>
          <a:prstGeom prst="rect">
            <a:avLst/>
          </a:prstGeom>
        </p:spPr>
        <p:txBody>
          <a:bodyPr/>
          <a:lstStyle/>
          <a:p>
            <a:pPr marL="515937" indent="-515937">
              <a:spcBef>
                <a:spcPts val="2400"/>
              </a:spcBef>
              <a:buClrTx/>
              <a:buFontTx/>
              <a:buAutoNum type="arabicPeriod"/>
              <a:defRPr>
                <a:solidFill>
                  <a:srgbClr val="000000"/>
                </a:solidFill>
                <a:uFill>
                  <a:solidFill>
                    <a:srgbClr val="000000"/>
                  </a:solidFill>
                </a:uFill>
                <a:latin typeface="Helvetica Neue Light"/>
                <a:ea typeface="Helvetica Neue Light"/>
                <a:cs typeface="Helvetica Neue Light"/>
                <a:sym typeface="Helvetica Neue Light"/>
              </a:defRPr>
            </a:pPr>
            <a:r>
              <a:rPr b="1">
                <a:latin typeface="Helvetica Neue"/>
                <a:ea typeface="Helvetica Neue"/>
                <a:cs typeface="Helvetica Neue"/>
                <a:sym typeface="Helvetica Neue"/>
              </a:rPr>
              <a:t>Objectif global </a:t>
            </a:r>
            <a:r>
              <a:t>: à long terme en quoi le projet contribue au développement ? (impact) L’objectif est-il en adéquation avec les valeurs de la structure qui le porte (ou en terme de vision, de mandat, de coeur de métier, de légitimité…)</a:t>
            </a:r>
          </a:p>
          <a:p>
            <a:pPr marL="515937" indent="-515937">
              <a:spcBef>
                <a:spcPts val="2400"/>
              </a:spcBef>
              <a:buClrTx/>
              <a:buFontTx/>
              <a:buAutoNum type="arabicPeriod"/>
              <a:defRPr>
                <a:solidFill>
                  <a:srgbClr val="000000"/>
                </a:solidFill>
                <a:uFill>
                  <a:solidFill>
                    <a:srgbClr val="000000"/>
                  </a:solidFill>
                </a:uFill>
                <a:latin typeface="Helvetica Neue Light"/>
                <a:ea typeface="Helvetica Neue Light"/>
                <a:cs typeface="Helvetica Neue Light"/>
                <a:sym typeface="Helvetica Neue Light"/>
              </a:defRPr>
            </a:pPr>
            <a:r>
              <a:rPr b="1">
                <a:latin typeface="Helvetica Neue"/>
                <a:ea typeface="Helvetica Neue"/>
                <a:cs typeface="Helvetica Neue"/>
                <a:sym typeface="Helvetica Neue"/>
              </a:rPr>
              <a:t>Objectif spécifique </a:t>
            </a:r>
            <a:r>
              <a:t>: quels sont les effets directement imputable à l’intervention espérés au moment de la clôture du programme ?</a:t>
            </a:r>
          </a:p>
          <a:p>
            <a:pPr marL="515937" indent="-515937">
              <a:spcBef>
                <a:spcPts val="2400"/>
              </a:spcBef>
              <a:buClrTx/>
              <a:buFontTx/>
              <a:buAutoNum type="arabicPeriod"/>
              <a:defRPr>
                <a:solidFill>
                  <a:srgbClr val="000000"/>
                </a:solidFill>
                <a:uFill>
                  <a:solidFill>
                    <a:srgbClr val="000000"/>
                  </a:solidFill>
                </a:uFill>
                <a:latin typeface="Helvetica Neue Light"/>
                <a:ea typeface="Helvetica Neue Light"/>
                <a:cs typeface="Helvetica Neue Light"/>
                <a:sym typeface="Helvetica Neue Light"/>
              </a:defRPr>
            </a:pPr>
            <a:r>
              <a:rPr b="1">
                <a:latin typeface="Helvetica Neue"/>
                <a:ea typeface="Helvetica Neue"/>
                <a:cs typeface="Helvetica Neue"/>
                <a:sym typeface="Helvetica Neue"/>
              </a:rPr>
              <a:t>Réalisations (produits, extrants)</a:t>
            </a:r>
            <a:r>
              <a:t> : production concrète (fournitures, services, formations, constructions) attendue du programme</a:t>
            </a:r>
          </a:p>
          <a:p>
            <a:pPr marL="515937" indent="-515937">
              <a:spcBef>
                <a:spcPts val="2400"/>
              </a:spcBef>
              <a:buClrTx/>
              <a:buFontTx/>
              <a:buAutoNum type="arabicPeriod"/>
              <a:defRPr b="1">
                <a:solidFill>
                  <a:srgbClr val="000000"/>
                </a:solidFill>
                <a:uFill>
                  <a:solidFill>
                    <a:srgbClr val="000000"/>
                  </a:solidFill>
                </a:uFill>
              </a:defRPr>
            </a:pPr>
            <a:r>
              <a:t>Activités : </a:t>
            </a:r>
            <a:r>
              <a:rPr b="0">
                <a:latin typeface="Helvetica Neue Light"/>
                <a:ea typeface="Helvetica Neue Light"/>
                <a:cs typeface="Helvetica Neue Light"/>
                <a:sym typeface="Helvetica Neue Light"/>
              </a:rPr>
              <a:t>processus à mettre en place pour aboutir à chaque réalisation. Par ordre chronologique.</a:t>
            </a:r>
          </a:p>
        </p:txBody>
      </p:sp>
      <p:sp>
        <p:nvSpPr>
          <p:cNvPr id="1295" name="Numéro de diapositive"/>
          <p:cNvSpPr txBox="1">
            <a:spLocks noGrp="1"/>
          </p:cNvSpPr>
          <p:nvPr>
            <p:ph type="sldNum" sz="quarter" idx="2"/>
          </p:nvPr>
        </p:nvSpPr>
        <p:spPr>
          <a:xfrm>
            <a:off x="12678664" y="9465920"/>
            <a:ext cx="283769"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42</a:t>
            </a:fld>
            <a:endParaRPr/>
          </a:p>
        </p:txBody>
      </p:sp>
      <p:pic>
        <p:nvPicPr>
          <p:cNvPr id="1296" name="Capture d’écran 2019-11-16 à 09.11.32.png" descr="Capture d’écran 2019-11-16 à 09.11.32.png"/>
          <p:cNvPicPr>
            <a:picLocks noChangeAspect="1"/>
          </p:cNvPicPr>
          <p:nvPr/>
        </p:nvPicPr>
        <p:blipFill>
          <a:blip r:embed="rId3"/>
          <a:stretch>
            <a:fillRect/>
          </a:stretch>
        </p:blipFill>
        <p:spPr>
          <a:xfrm>
            <a:off x="10427127" y="863600"/>
            <a:ext cx="2251538" cy="1532806"/>
          </a:xfrm>
          <a:prstGeom prst="rect">
            <a:avLst/>
          </a:prstGeom>
          <a:ln w="12700">
            <a:miter lim="400000"/>
          </a:ln>
        </p:spPr>
      </p:pic>
      <p:sp>
        <p:nvSpPr>
          <p:cNvPr id="1297" name="1. La logique d’intervention"/>
          <p:cNvSpPr/>
          <p:nvPr/>
        </p:nvSpPr>
        <p:spPr>
          <a:xfrm>
            <a:off x="8983678" y="0"/>
            <a:ext cx="4021123" cy="611607"/>
          </a:xfrm>
          <a:prstGeom prst="rect">
            <a:avLst/>
          </a:prstGeom>
          <a:solidFill>
            <a:schemeClr val="accent2">
              <a:hueOff val="167855"/>
              <a:satOff val="17755"/>
              <a:lumOff val="-16671"/>
            </a:schemeClr>
          </a:solidFill>
          <a:ln w="12700">
            <a:miter lim="400000"/>
          </a:ln>
          <a:effectLst>
            <a:outerShdw blurRad="38100" dist="25400" dir="5400000" rotWithShape="0">
              <a:srgbClr val="000000">
                <a:alpha val="5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b="0">
                <a:solidFill>
                  <a:srgbClr val="FFFFFF"/>
                </a:solidFill>
                <a:latin typeface="Helvetica Light"/>
                <a:ea typeface="Helvetica Light"/>
                <a:cs typeface="Helvetica Light"/>
                <a:sym typeface="Helvetica Light"/>
              </a:defRPr>
            </a:lvl1pPr>
          </a:lstStyle>
          <a:p>
            <a:r>
              <a:t>1. La logique d’intervention </a:t>
            </a:r>
          </a:p>
        </p:txBody>
      </p:sp>
      <p:sp>
        <p:nvSpPr>
          <p:cNvPr id="1298" name="Décrire sur 4 niveaux le déroulé espéré"/>
          <p:cNvSpPr txBox="1"/>
          <p:nvPr/>
        </p:nvSpPr>
        <p:spPr>
          <a:xfrm>
            <a:off x="412038" y="2147194"/>
            <a:ext cx="6241492" cy="4984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600"/>
            </a:lvl1pPr>
          </a:lstStyle>
          <a:p>
            <a:r>
              <a:t>Décrire sur 4 niveaux le déroulé espéré</a:t>
            </a:r>
          </a:p>
        </p:txBody>
      </p:sp>
      <p:sp>
        <p:nvSpPr>
          <p:cNvPr id="1299"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4"/>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Sébastien Galéa</a:t>
            </a:r>
          </a:p>
        </p:txBody>
      </p:sp>
      <p:pic>
        <p:nvPicPr>
          <p:cNvPr id="1300" name="logo.jpg" descr="logo.jpg">
            <a:hlinkClick r:id="rId4"/>
          </p:cNvPr>
          <p:cNvPicPr>
            <a:picLocks noChangeAspect="1"/>
          </p:cNvPicPr>
          <p:nvPr/>
        </p:nvPicPr>
        <p:blipFill>
          <a:blip r:embed="rId6"/>
          <a:stretch>
            <a:fillRect/>
          </a:stretch>
        </p:blipFill>
        <p:spPr>
          <a:xfrm>
            <a:off x="11174718" y="9283644"/>
            <a:ext cx="385344" cy="287553"/>
          </a:xfrm>
          <a:prstGeom prst="rect">
            <a:avLst/>
          </a:prstGeom>
          <a:ln w="25400"/>
        </p:spPr>
      </p:pic>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 name="1. Un département SE dédié"/>
          <p:cNvSpPr/>
          <p:nvPr/>
        </p:nvSpPr>
        <p:spPr>
          <a:xfrm>
            <a:off x="4435835" y="4007571"/>
            <a:ext cx="7360020" cy="763755"/>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1. Un département SE dédié</a:t>
            </a:r>
          </a:p>
        </p:txBody>
      </p:sp>
      <p:sp>
        <p:nvSpPr>
          <p:cNvPr id="1352" name="2. Un manuel SE interne disponible"/>
          <p:cNvSpPr/>
          <p:nvPr/>
        </p:nvSpPr>
        <p:spPr>
          <a:xfrm>
            <a:off x="4435835" y="4818361"/>
            <a:ext cx="7360020" cy="717371"/>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2. Un manuel SE interne disponible </a:t>
            </a:r>
          </a:p>
        </p:txBody>
      </p:sp>
      <p:sp>
        <p:nvSpPr>
          <p:cNvPr id="1353" name="3. L’ensemble des équipes formées au SSE"/>
          <p:cNvSpPr/>
          <p:nvPr/>
        </p:nvSpPr>
        <p:spPr>
          <a:xfrm>
            <a:off x="4435835" y="5582768"/>
            <a:ext cx="7360020" cy="717371"/>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3. L’ensemble des équipes formées au SSE</a:t>
            </a:r>
          </a:p>
        </p:txBody>
      </p:sp>
      <p:sp>
        <p:nvSpPr>
          <p:cNvPr id="1354" name="Un SSE opérationnel permet un éclairage sur les effets des projets et une réactivité de la prise de décision"/>
          <p:cNvSpPr/>
          <p:nvPr/>
        </p:nvSpPr>
        <p:spPr>
          <a:xfrm>
            <a:off x="4435835" y="2864199"/>
            <a:ext cx="7360020" cy="873245"/>
          </a:xfrm>
          <a:prstGeom prst="rect">
            <a:avLst/>
          </a:prstGeom>
          <a:solidFill>
            <a:schemeClr val="accent1">
              <a:lumOff val="-135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Un SSE opérationnel permet un éclairage sur les effets des projets et une réactivité de la prise de décision</a:t>
            </a:r>
          </a:p>
        </p:txBody>
      </p:sp>
      <p:sp>
        <p:nvSpPr>
          <p:cNvPr id="1355" name="Contribue à l’amélioration de la qualité des projets"/>
          <p:cNvSpPr/>
          <p:nvPr/>
        </p:nvSpPr>
        <p:spPr>
          <a:xfrm>
            <a:off x="4435835" y="1720827"/>
            <a:ext cx="7360020" cy="873245"/>
          </a:xfrm>
          <a:prstGeom prst="rect">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Contribue à l’amélioration de la qualité des projets</a:t>
            </a:r>
          </a:p>
        </p:txBody>
      </p:sp>
      <p:sp>
        <p:nvSpPr>
          <p:cNvPr id="1356" name="1.1 Recrutement d’un expert SE/profil sociologue…"/>
          <p:cNvSpPr/>
          <p:nvPr/>
        </p:nvSpPr>
        <p:spPr>
          <a:xfrm>
            <a:off x="4435835" y="6616649"/>
            <a:ext cx="7360020" cy="1416123"/>
          </a:xfrm>
          <a:prstGeom prst="rect">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a:defRPr sz="2200" b="0">
                <a:solidFill>
                  <a:srgbClr val="FFFFFF"/>
                </a:solidFill>
                <a:latin typeface="+mn-lt"/>
                <a:ea typeface="+mn-ea"/>
                <a:cs typeface="+mn-cs"/>
                <a:sym typeface="Helvetica Neue Medium"/>
              </a:defRPr>
            </a:pPr>
            <a:r>
              <a:t>1.1 Recrutement d’un expert SE/profil sociologue</a:t>
            </a:r>
          </a:p>
          <a:p>
            <a:pPr algn="l">
              <a:defRPr sz="2200" b="0">
                <a:solidFill>
                  <a:srgbClr val="FFFFFF"/>
                </a:solidFill>
                <a:latin typeface="+mn-lt"/>
                <a:ea typeface="+mn-ea"/>
                <a:cs typeface="+mn-cs"/>
                <a:sym typeface="Helvetica Neue Medium"/>
              </a:defRPr>
            </a:pPr>
            <a:r>
              <a:t>1.2 Sélection d’un expert SE/profil statisticien</a:t>
            </a:r>
          </a:p>
          <a:p>
            <a:pPr algn="l">
              <a:defRPr sz="2200" b="0">
                <a:solidFill>
                  <a:srgbClr val="FFFFFF"/>
                </a:solidFill>
                <a:latin typeface="+mn-lt"/>
                <a:ea typeface="+mn-ea"/>
                <a:cs typeface="+mn-cs"/>
                <a:sym typeface="Helvetica Neue Medium"/>
              </a:defRPr>
            </a:pPr>
            <a:r>
              <a:t>…</a:t>
            </a:r>
          </a:p>
        </p:txBody>
      </p:sp>
      <p:sp>
        <p:nvSpPr>
          <p:cNvPr id="1357" name="Objectif global"/>
          <p:cNvSpPr/>
          <p:nvPr/>
        </p:nvSpPr>
        <p:spPr>
          <a:xfrm>
            <a:off x="1208945" y="1720827"/>
            <a:ext cx="2884418" cy="873245"/>
          </a:xfrm>
          <a:prstGeom prst="rect">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Objectif global</a:t>
            </a:r>
          </a:p>
        </p:txBody>
      </p:sp>
      <p:sp>
        <p:nvSpPr>
          <p:cNvPr id="1358" name="Objectif spécifique"/>
          <p:cNvSpPr/>
          <p:nvPr/>
        </p:nvSpPr>
        <p:spPr>
          <a:xfrm>
            <a:off x="1208945" y="2864199"/>
            <a:ext cx="2884418" cy="873245"/>
          </a:xfrm>
          <a:prstGeom prst="rect">
            <a:avLst/>
          </a:prstGeom>
          <a:solidFill>
            <a:schemeClr val="accent1">
              <a:lumOff val="-135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Objectif spécifique</a:t>
            </a:r>
          </a:p>
        </p:txBody>
      </p:sp>
      <p:sp>
        <p:nvSpPr>
          <p:cNvPr id="1359" name="Réalisations"/>
          <p:cNvSpPr/>
          <p:nvPr/>
        </p:nvSpPr>
        <p:spPr>
          <a:xfrm>
            <a:off x="1208945" y="4054607"/>
            <a:ext cx="2884418" cy="2244879"/>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Réalisations</a:t>
            </a:r>
          </a:p>
        </p:txBody>
      </p:sp>
      <p:sp>
        <p:nvSpPr>
          <p:cNvPr id="1360" name="Activités"/>
          <p:cNvSpPr/>
          <p:nvPr/>
        </p:nvSpPr>
        <p:spPr>
          <a:xfrm>
            <a:off x="1208945" y="6616649"/>
            <a:ext cx="2884418" cy="1416123"/>
          </a:xfrm>
          <a:prstGeom prst="rect">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Activités</a:t>
            </a:r>
          </a:p>
        </p:txBody>
      </p:sp>
      <p:sp>
        <p:nvSpPr>
          <p:cNvPr id="1361" name="M&amp;E"/>
          <p:cNvSpPr/>
          <p:nvPr/>
        </p:nvSpPr>
        <p:spPr>
          <a:xfrm>
            <a:off x="12103727" y="723521"/>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sp>
        <p:nvSpPr>
          <p:cNvPr id="1362"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2"/>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3"/>
              </a:rPr>
              <a:t>Sébastien Galéa</a:t>
            </a:r>
          </a:p>
        </p:txBody>
      </p:sp>
      <p:pic>
        <p:nvPicPr>
          <p:cNvPr id="1363" name="logo.jpg" descr="logo.jpg">
            <a:hlinkClick r:id="rId2"/>
          </p:cNvPr>
          <p:cNvPicPr>
            <a:picLocks noChangeAspect="1"/>
          </p:cNvPicPr>
          <p:nvPr/>
        </p:nvPicPr>
        <p:blipFill>
          <a:blip r:embed="rId4"/>
          <a:stretch>
            <a:fillRect/>
          </a:stretch>
        </p:blipFill>
        <p:spPr>
          <a:xfrm>
            <a:off x="11174718" y="9283644"/>
            <a:ext cx="385344" cy="287553"/>
          </a:xfrm>
          <a:prstGeom prst="rect">
            <a:avLst/>
          </a:prstGeom>
          <a:ln w="25400"/>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 name="Réalisation 1. Un département SE dédié"/>
          <p:cNvSpPr/>
          <p:nvPr/>
        </p:nvSpPr>
        <p:spPr>
          <a:xfrm>
            <a:off x="629523" y="4419021"/>
            <a:ext cx="5900518" cy="763754"/>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Réalisation 1. Un département SE dédié</a:t>
            </a:r>
          </a:p>
        </p:txBody>
      </p:sp>
      <p:sp>
        <p:nvSpPr>
          <p:cNvPr id="1496" name="Réalisation 2. Un manuel SE interne disponible"/>
          <p:cNvSpPr/>
          <p:nvPr/>
        </p:nvSpPr>
        <p:spPr>
          <a:xfrm>
            <a:off x="629523" y="5229811"/>
            <a:ext cx="5900518" cy="766971"/>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Réalisation 2. Un manuel SE interne disponible </a:t>
            </a:r>
          </a:p>
        </p:txBody>
      </p:sp>
      <p:sp>
        <p:nvSpPr>
          <p:cNvPr id="1497" name="Réalisation 3. L’ensemble des équipes formées au SSE"/>
          <p:cNvSpPr/>
          <p:nvPr/>
        </p:nvSpPr>
        <p:spPr>
          <a:xfrm>
            <a:off x="629523" y="6072921"/>
            <a:ext cx="5900518" cy="763755"/>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Réalisation 3. L’ensemble des équipes formées au SSE</a:t>
            </a:r>
          </a:p>
        </p:txBody>
      </p:sp>
      <p:sp>
        <p:nvSpPr>
          <p:cNvPr id="1498" name="Un SSE opérationnel permet un éclairage sur les effets des projets"/>
          <p:cNvSpPr/>
          <p:nvPr/>
        </p:nvSpPr>
        <p:spPr>
          <a:xfrm>
            <a:off x="629523" y="3275649"/>
            <a:ext cx="5747884" cy="873245"/>
          </a:xfrm>
          <a:prstGeom prst="rect">
            <a:avLst/>
          </a:prstGeom>
          <a:solidFill>
            <a:schemeClr val="accent1">
              <a:lumOff val="-135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Un SSE opérationnel permet un éclairage sur les effets des projets</a:t>
            </a:r>
          </a:p>
        </p:txBody>
      </p:sp>
      <p:sp>
        <p:nvSpPr>
          <p:cNvPr id="1499" name="Contribue à l’amélioration de la qualité des projets et à leur réorientation"/>
          <p:cNvSpPr/>
          <p:nvPr/>
        </p:nvSpPr>
        <p:spPr>
          <a:xfrm>
            <a:off x="629523" y="2132277"/>
            <a:ext cx="5747884" cy="873245"/>
          </a:xfrm>
          <a:prstGeom prst="rect">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Contribue à l’amélioration de la qualité des projets et à leur réorientation</a:t>
            </a:r>
          </a:p>
        </p:txBody>
      </p:sp>
      <p:sp>
        <p:nvSpPr>
          <p:cNvPr id="1500" name="1.1 Recrutement d’un expert SE/profil sociologue…"/>
          <p:cNvSpPr/>
          <p:nvPr/>
        </p:nvSpPr>
        <p:spPr>
          <a:xfrm>
            <a:off x="629523" y="7028098"/>
            <a:ext cx="5747884" cy="2223939"/>
          </a:xfrm>
          <a:prstGeom prst="rect">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a:defRPr sz="2200" b="0">
                <a:solidFill>
                  <a:srgbClr val="FFFFFF"/>
                </a:solidFill>
                <a:latin typeface="+mn-lt"/>
                <a:ea typeface="+mn-ea"/>
                <a:cs typeface="+mn-cs"/>
                <a:sym typeface="Helvetica Neue Medium"/>
              </a:defRPr>
            </a:pPr>
            <a:r>
              <a:t>1.1 Recrutement d’un expert SE/profil sociologue</a:t>
            </a:r>
          </a:p>
          <a:p>
            <a:pPr algn="l">
              <a:defRPr sz="2200" b="0">
                <a:solidFill>
                  <a:srgbClr val="FFFFFF"/>
                </a:solidFill>
                <a:latin typeface="+mn-lt"/>
                <a:ea typeface="+mn-ea"/>
                <a:cs typeface="+mn-cs"/>
                <a:sym typeface="Helvetica Neue Medium"/>
              </a:defRPr>
            </a:pPr>
            <a:r>
              <a:t>1.2 Recrutement d’un expert SE/profil statisticien</a:t>
            </a:r>
          </a:p>
          <a:p>
            <a:pPr algn="l">
              <a:defRPr sz="2200" b="0">
                <a:solidFill>
                  <a:srgbClr val="FFFFFF"/>
                </a:solidFill>
                <a:latin typeface="+mn-lt"/>
                <a:ea typeface="+mn-ea"/>
                <a:cs typeface="+mn-cs"/>
                <a:sym typeface="Helvetica Neue Medium"/>
              </a:defRPr>
            </a:pPr>
            <a:r>
              <a:t>…</a:t>
            </a:r>
          </a:p>
        </p:txBody>
      </p:sp>
      <p:sp>
        <p:nvSpPr>
          <p:cNvPr id="1501" name="Rectangle"/>
          <p:cNvSpPr/>
          <p:nvPr/>
        </p:nvSpPr>
        <p:spPr>
          <a:xfrm>
            <a:off x="6627393" y="2132277"/>
            <a:ext cx="5900518" cy="7119759"/>
          </a:xfrm>
          <a:prstGeom prst="rect">
            <a:avLst/>
          </a:prstGeom>
          <a:solidFill>
            <a:schemeClr val="accent4">
              <a:hueOff val="-461056"/>
              <a:satOff val="4338"/>
              <a:lumOff val="-10225"/>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502" name="Hypothèses"/>
          <p:cNvSpPr/>
          <p:nvPr/>
        </p:nvSpPr>
        <p:spPr>
          <a:xfrm>
            <a:off x="6627393" y="1033354"/>
            <a:ext cx="5900518" cy="873245"/>
          </a:xfrm>
          <a:prstGeom prst="rect">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Hypothèses</a:t>
            </a:r>
          </a:p>
        </p:txBody>
      </p:sp>
      <p:sp>
        <p:nvSpPr>
          <p:cNvPr id="1503" name="Appui du département RH/formation pro"/>
          <p:cNvSpPr/>
          <p:nvPr/>
        </p:nvSpPr>
        <p:spPr>
          <a:xfrm>
            <a:off x="6722356" y="6072921"/>
            <a:ext cx="5710592" cy="695223"/>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Appui du département RH/formation pro</a:t>
            </a:r>
          </a:p>
        </p:txBody>
      </p:sp>
      <p:sp>
        <p:nvSpPr>
          <p:cNvPr id="1504" name="Consensus sur les méthodes"/>
          <p:cNvSpPr/>
          <p:nvPr/>
        </p:nvSpPr>
        <p:spPr>
          <a:xfrm>
            <a:off x="6722356" y="5265685"/>
            <a:ext cx="5710592" cy="695223"/>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Consensus sur les méthodes</a:t>
            </a:r>
          </a:p>
        </p:txBody>
      </p:sp>
      <p:sp>
        <p:nvSpPr>
          <p:cNvPr id="1505" name="Volonté institutionnelle et intérêt maintenu"/>
          <p:cNvSpPr/>
          <p:nvPr/>
        </p:nvSpPr>
        <p:spPr>
          <a:xfrm>
            <a:off x="6722356" y="4487552"/>
            <a:ext cx="5710592" cy="695223"/>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Volonté institutionnelle et intérêt maintenu </a:t>
            </a:r>
          </a:p>
        </p:txBody>
      </p:sp>
      <p:sp>
        <p:nvSpPr>
          <p:cNvPr id="1506" name="Profil sociologue disponible"/>
          <p:cNvSpPr/>
          <p:nvPr/>
        </p:nvSpPr>
        <p:spPr>
          <a:xfrm>
            <a:off x="6722356" y="6972329"/>
            <a:ext cx="5710592" cy="481778"/>
          </a:xfrm>
          <a:prstGeom prst="rect">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Profil sociologue disponible</a:t>
            </a:r>
          </a:p>
        </p:txBody>
      </p:sp>
      <p:sp>
        <p:nvSpPr>
          <p:cNvPr id="1507" name="Appropriation du SSE en interne"/>
          <p:cNvSpPr/>
          <p:nvPr/>
        </p:nvSpPr>
        <p:spPr>
          <a:xfrm>
            <a:off x="6685065" y="3275649"/>
            <a:ext cx="5747883" cy="873245"/>
          </a:xfrm>
          <a:prstGeom prst="rect">
            <a:avLst/>
          </a:prstGeom>
          <a:solidFill>
            <a:schemeClr val="accent1">
              <a:lumOff val="-135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Appropriation du SSE en interne</a:t>
            </a:r>
          </a:p>
        </p:txBody>
      </p:sp>
      <p:sp>
        <p:nvSpPr>
          <p:cNvPr id="1508" name="Profil statisticien disponible"/>
          <p:cNvSpPr/>
          <p:nvPr/>
        </p:nvSpPr>
        <p:spPr>
          <a:xfrm>
            <a:off x="6722356" y="7556198"/>
            <a:ext cx="5710592" cy="481778"/>
          </a:xfrm>
          <a:prstGeom prst="rect">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Profil statisticien disponible</a:t>
            </a:r>
          </a:p>
        </p:txBody>
      </p:sp>
      <p:sp>
        <p:nvSpPr>
          <p:cNvPr id="1509" name="…"/>
          <p:cNvSpPr/>
          <p:nvPr/>
        </p:nvSpPr>
        <p:spPr>
          <a:xfrm>
            <a:off x="6722356" y="8140067"/>
            <a:ext cx="5710592" cy="480252"/>
          </a:xfrm>
          <a:prstGeom prst="rect">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lstStyle>
            <a:lvl1pPr algn="l">
              <a:defRPr sz="2200" b="0">
                <a:solidFill>
                  <a:srgbClr val="FFFFFF"/>
                </a:solidFill>
                <a:latin typeface="+mn-lt"/>
                <a:ea typeface="+mn-ea"/>
                <a:cs typeface="+mn-cs"/>
                <a:sym typeface="Helvetica Neue Medium"/>
              </a:defRPr>
            </a:lvl1pPr>
          </a:lstStyle>
          <a:p>
            <a:r>
              <a:t>…</a:t>
            </a:r>
          </a:p>
        </p:txBody>
      </p:sp>
      <p:sp>
        <p:nvSpPr>
          <p:cNvPr id="1510" name="Logique d’intervention"/>
          <p:cNvSpPr/>
          <p:nvPr/>
        </p:nvSpPr>
        <p:spPr>
          <a:xfrm>
            <a:off x="476889" y="1033354"/>
            <a:ext cx="5900518" cy="873245"/>
          </a:xfrm>
          <a:prstGeom prst="rect">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Logique d’intervention</a:t>
            </a:r>
          </a:p>
        </p:txBody>
      </p:sp>
      <p:sp>
        <p:nvSpPr>
          <p:cNvPr id="1511" name="1"/>
          <p:cNvSpPr/>
          <p:nvPr/>
        </p:nvSpPr>
        <p:spPr>
          <a:xfrm>
            <a:off x="3081160" y="112452"/>
            <a:ext cx="691976" cy="695223"/>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1</a:t>
            </a:r>
          </a:p>
        </p:txBody>
      </p:sp>
      <p:sp>
        <p:nvSpPr>
          <p:cNvPr id="1512" name="4"/>
          <p:cNvSpPr/>
          <p:nvPr/>
        </p:nvSpPr>
        <p:spPr>
          <a:xfrm>
            <a:off x="9062153" y="112452"/>
            <a:ext cx="691975" cy="695223"/>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4</a:t>
            </a:r>
          </a:p>
        </p:txBody>
      </p:sp>
      <p:sp>
        <p:nvSpPr>
          <p:cNvPr id="1513" name="M&amp;E"/>
          <p:cNvSpPr/>
          <p:nvPr/>
        </p:nvSpPr>
        <p:spPr>
          <a:xfrm>
            <a:off x="12158023" y="112452"/>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sp>
        <p:nvSpPr>
          <p:cNvPr id="1514"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2"/>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3"/>
              </a:rPr>
              <a:t>Sébastien Galéa</a:t>
            </a:r>
          </a:p>
        </p:txBody>
      </p:sp>
      <p:pic>
        <p:nvPicPr>
          <p:cNvPr id="1515" name="logo.jpg" descr="logo.jpg">
            <a:hlinkClick r:id="rId2"/>
          </p:cNvPr>
          <p:cNvPicPr>
            <a:picLocks noChangeAspect="1"/>
          </p:cNvPicPr>
          <p:nvPr/>
        </p:nvPicPr>
        <p:blipFill>
          <a:blip r:embed="rId4"/>
          <a:stretch>
            <a:fillRect/>
          </a:stretch>
        </p:blipFill>
        <p:spPr>
          <a:xfrm>
            <a:off x="11174718" y="9283644"/>
            <a:ext cx="385344" cy="287553"/>
          </a:xfrm>
          <a:prstGeom prst="rect">
            <a:avLst/>
          </a:prstGeom>
          <a:ln w="25400"/>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7" name="Elaboration d’indicateurs"/>
          <p:cNvSpPr txBox="1"/>
          <p:nvPr/>
        </p:nvSpPr>
        <p:spPr>
          <a:xfrm>
            <a:off x="304698" y="4342079"/>
            <a:ext cx="12026901" cy="106944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spAutoFit/>
          </a:bodyPr>
          <a:lstStyle>
            <a:lvl1pPr marL="40639" marR="40639" defTabSz="914400">
              <a:defRPr sz="6400" b="0">
                <a:uFill>
                  <a:solidFill>
                    <a:srgbClr val="000000"/>
                  </a:solidFill>
                </a:uFill>
                <a:latin typeface="Helvetica Neue Bold Condensed"/>
                <a:ea typeface="Helvetica Neue Bold Condensed"/>
                <a:cs typeface="Helvetica Neue Bold Condensed"/>
                <a:sym typeface="Helvetica Neue Bold Condensed"/>
              </a:defRPr>
            </a:lvl1pPr>
          </a:lstStyle>
          <a:p>
            <a:r>
              <a:t>Elaboration d’indicateurs</a:t>
            </a:r>
          </a:p>
        </p:txBody>
      </p:sp>
      <p:sp>
        <p:nvSpPr>
          <p:cNvPr id="1518" name="Numéro de diapositive"/>
          <p:cNvSpPr txBox="1">
            <a:spLocks noGrp="1"/>
          </p:cNvSpPr>
          <p:nvPr>
            <p:ph type="sldNum" sz="quarter" idx="4294967295"/>
          </p:nvPr>
        </p:nvSpPr>
        <p:spPr>
          <a:xfrm>
            <a:off x="12678664" y="9465920"/>
            <a:ext cx="283769"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200">
                <a:uFill>
                  <a:solidFill>
                    <a:srgbClr val="000000"/>
                  </a:solidFill>
                </a:uFill>
              </a:defRPr>
            </a:lvl1pPr>
          </a:lstStyle>
          <a:p>
            <a:fld id="{86CB4B4D-7CA3-9044-876B-883B54F8677D}" type="slidenum">
              <a:t>45</a:t>
            </a:fld>
            <a:endParaRPr/>
          </a:p>
        </p:txBody>
      </p:sp>
      <p:sp>
        <p:nvSpPr>
          <p:cNvPr id="1519" name="Indicateurs"/>
          <p:cNvSpPr/>
          <p:nvPr/>
        </p:nvSpPr>
        <p:spPr>
          <a:xfrm>
            <a:off x="-1" y="-1"/>
            <a:ext cx="13004801" cy="1213711"/>
          </a:xfrm>
          <a:prstGeom prst="rect">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Indicateurs</a:t>
            </a:r>
          </a:p>
        </p:txBody>
      </p:sp>
      <p:sp>
        <p:nvSpPr>
          <p:cNvPr id="1520" name="https://www.eval.fr/concevoir-un-systeme-de-suivi-evaluation/etape-3-selection-des-methodes/indicateurs/les-differents-types-dindicateurs/"/>
          <p:cNvSpPr txBox="1"/>
          <p:nvPr/>
        </p:nvSpPr>
        <p:spPr>
          <a:xfrm>
            <a:off x="1325333" y="8089337"/>
            <a:ext cx="10523196" cy="28747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300" b="0"/>
            </a:lvl1pPr>
          </a:lstStyle>
          <a:p>
            <a:r>
              <a:t>https://www.eval.fr/concevoir-un-systeme-de-suivi-evaluation/etape-3-selection-des-methodes/indicateurs/les-differents-types-dindicateurs/</a:t>
            </a:r>
          </a:p>
        </p:txBody>
      </p:sp>
      <p:sp>
        <p:nvSpPr>
          <p:cNvPr id="1521"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3"/>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4"/>
              </a:rPr>
              <a:t>Sébastien Galéa</a:t>
            </a:r>
          </a:p>
        </p:txBody>
      </p:sp>
      <p:pic>
        <p:nvPicPr>
          <p:cNvPr id="1522" name="logo.jpg" descr="logo.jpg">
            <a:hlinkClick r:id="rId3"/>
          </p:cNvPr>
          <p:cNvPicPr>
            <a:picLocks noChangeAspect="1"/>
          </p:cNvPicPr>
          <p:nvPr/>
        </p:nvPicPr>
        <p:blipFill>
          <a:blip r:embed="rId5"/>
          <a:stretch>
            <a:fillRect/>
          </a:stretch>
        </p:blipFill>
        <p:spPr>
          <a:xfrm>
            <a:off x="11174718" y="9283644"/>
            <a:ext cx="385344" cy="287553"/>
          </a:xfrm>
          <a:prstGeom prst="rect">
            <a:avLst/>
          </a:prstGeom>
          <a:ln w="25400"/>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9" name="Réalisation 1. Un département SE dédié"/>
          <p:cNvSpPr/>
          <p:nvPr/>
        </p:nvSpPr>
        <p:spPr>
          <a:xfrm>
            <a:off x="629523" y="4598168"/>
            <a:ext cx="5900518" cy="763755"/>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Réalisation 1. Un département SE dédié</a:t>
            </a:r>
          </a:p>
        </p:txBody>
      </p:sp>
      <p:sp>
        <p:nvSpPr>
          <p:cNvPr id="1570" name="Réalisation 2. Un manuel SE interne disponible"/>
          <p:cNvSpPr/>
          <p:nvPr/>
        </p:nvSpPr>
        <p:spPr>
          <a:xfrm>
            <a:off x="629523" y="5408958"/>
            <a:ext cx="5900518" cy="766972"/>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Réalisation 2. Un manuel SE interne disponible </a:t>
            </a:r>
          </a:p>
        </p:txBody>
      </p:sp>
      <p:sp>
        <p:nvSpPr>
          <p:cNvPr id="1571" name="Réalisation 3. L’ensemble des équipes formées au SSE"/>
          <p:cNvSpPr/>
          <p:nvPr/>
        </p:nvSpPr>
        <p:spPr>
          <a:xfrm>
            <a:off x="629523" y="6252069"/>
            <a:ext cx="5900518" cy="763754"/>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Réalisation 3. L’ensemble des équipes formées au SSE</a:t>
            </a:r>
          </a:p>
        </p:txBody>
      </p:sp>
      <p:sp>
        <p:nvSpPr>
          <p:cNvPr id="1572" name="Un SSE opérationnel permet un éclairage sur les effets des projets"/>
          <p:cNvSpPr/>
          <p:nvPr/>
        </p:nvSpPr>
        <p:spPr>
          <a:xfrm>
            <a:off x="629523" y="3454796"/>
            <a:ext cx="5747884" cy="873245"/>
          </a:xfrm>
          <a:prstGeom prst="rect">
            <a:avLst/>
          </a:prstGeom>
          <a:solidFill>
            <a:schemeClr val="accent1">
              <a:lumOff val="-135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Un SSE opérationnel permet un éclairage sur les effets des projets</a:t>
            </a:r>
          </a:p>
        </p:txBody>
      </p:sp>
      <p:sp>
        <p:nvSpPr>
          <p:cNvPr id="1573" name="Contribue à l’amélioration de la qualité des projets et à leur réorientation"/>
          <p:cNvSpPr/>
          <p:nvPr/>
        </p:nvSpPr>
        <p:spPr>
          <a:xfrm>
            <a:off x="629523" y="2311424"/>
            <a:ext cx="5747884" cy="873245"/>
          </a:xfrm>
          <a:prstGeom prst="rect">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Contribue à l’amélioration de la qualité des projets et à leur réorientation</a:t>
            </a:r>
          </a:p>
        </p:txBody>
      </p:sp>
      <p:sp>
        <p:nvSpPr>
          <p:cNvPr id="1574" name="1.1 Recrutement d’un expert SE/profil sociologue…"/>
          <p:cNvSpPr/>
          <p:nvPr/>
        </p:nvSpPr>
        <p:spPr>
          <a:xfrm>
            <a:off x="629523" y="7207246"/>
            <a:ext cx="5747884" cy="2223939"/>
          </a:xfrm>
          <a:prstGeom prst="rect">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a:defRPr sz="2200" b="0">
                <a:solidFill>
                  <a:srgbClr val="FFFFFF"/>
                </a:solidFill>
                <a:latin typeface="+mn-lt"/>
                <a:ea typeface="+mn-ea"/>
                <a:cs typeface="+mn-cs"/>
                <a:sym typeface="Helvetica Neue Medium"/>
              </a:defRPr>
            </a:pPr>
            <a:r>
              <a:t>1.1 Recrutement d’un expert SE/profil sociologue</a:t>
            </a:r>
          </a:p>
          <a:p>
            <a:pPr algn="l">
              <a:defRPr sz="2200" b="0">
                <a:solidFill>
                  <a:srgbClr val="FFFFFF"/>
                </a:solidFill>
                <a:latin typeface="+mn-lt"/>
                <a:ea typeface="+mn-ea"/>
                <a:cs typeface="+mn-cs"/>
                <a:sym typeface="Helvetica Neue Medium"/>
              </a:defRPr>
            </a:pPr>
            <a:r>
              <a:t>1.2 Recrutement d’un expert SE/profil statisticien</a:t>
            </a:r>
          </a:p>
          <a:p>
            <a:pPr algn="l">
              <a:defRPr sz="2200" b="0">
                <a:solidFill>
                  <a:srgbClr val="FFFFFF"/>
                </a:solidFill>
                <a:latin typeface="+mn-lt"/>
                <a:ea typeface="+mn-ea"/>
                <a:cs typeface="+mn-cs"/>
                <a:sym typeface="Helvetica Neue Medium"/>
              </a:defRPr>
            </a:pPr>
            <a:r>
              <a:t>…</a:t>
            </a:r>
          </a:p>
        </p:txBody>
      </p:sp>
      <p:sp>
        <p:nvSpPr>
          <p:cNvPr id="1575" name="Rectangle"/>
          <p:cNvSpPr/>
          <p:nvPr/>
        </p:nvSpPr>
        <p:spPr>
          <a:xfrm>
            <a:off x="6627393" y="2311425"/>
            <a:ext cx="5900518" cy="7119759"/>
          </a:xfrm>
          <a:prstGeom prst="rect">
            <a:avLst/>
          </a:prstGeom>
          <a:solidFill>
            <a:schemeClr val="accent2">
              <a:hueOff val="167855"/>
              <a:satOff val="17755"/>
              <a:lumOff val="-16671"/>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576" name="Indicateurs"/>
          <p:cNvSpPr/>
          <p:nvPr/>
        </p:nvSpPr>
        <p:spPr>
          <a:xfrm>
            <a:off x="6627393" y="1212502"/>
            <a:ext cx="5900518" cy="873245"/>
          </a:xfrm>
          <a:prstGeom prst="rect">
            <a:avLst/>
          </a:prstGeom>
          <a:solidFill>
            <a:schemeClr val="accent2">
              <a:hueOff val="167855"/>
              <a:satOff val="17755"/>
              <a:lumOff val="-1667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Indicateurs</a:t>
            </a:r>
          </a:p>
        </p:txBody>
      </p:sp>
      <p:sp>
        <p:nvSpPr>
          <p:cNvPr id="1577" name="N° heures de formations/ETP/an"/>
          <p:cNvSpPr/>
          <p:nvPr/>
        </p:nvSpPr>
        <p:spPr>
          <a:xfrm>
            <a:off x="6722356" y="6252069"/>
            <a:ext cx="5710592" cy="695223"/>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indent="0" algn="l">
              <a:defRPr sz="2200" b="0">
                <a:solidFill>
                  <a:srgbClr val="FFFFFF"/>
                </a:solidFill>
                <a:latin typeface="+mn-lt"/>
                <a:ea typeface="+mn-ea"/>
                <a:cs typeface="+mn-cs"/>
                <a:sym typeface="Helvetica Neue Medium"/>
              </a:defRPr>
            </a:pPr>
            <a:r>
              <a:t>N° heures de formations/ETP/an</a:t>
            </a:r>
          </a:p>
        </p:txBody>
      </p:sp>
      <p:sp>
        <p:nvSpPr>
          <p:cNvPr id="1578" name="Chaine binaire (jalons)"/>
          <p:cNvSpPr/>
          <p:nvPr/>
        </p:nvSpPr>
        <p:spPr>
          <a:xfrm>
            <a:off x="6722356" y="5444832"/>
            <a:ext cx="5710592" cy="695224"/>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Chaine binaire (jalons)</a:t>
            </a:r>
          </a:p>
        </p:txBody>
      </p:sp>
      <p:sp>
        <p:nvSpPr>
          <p:cNvPr id="1579" name="Effectif à 3 ans"/>
          <p:cNvSpPr/>
          <p:nvPr/>
        </p:nvSpPr>
        <p:spPr>
          <a:xfrm>
            <a:off x="6722356" y="4666700"/>
            <a:ext cx="5710592" cy="695223"/>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Effectif à 3 ans</a:t>
            </a:r>
          </a:p>
        </p:txBody>
      </p:sp>
      <p:sp>
        <p:nvSpPr>
          <p:cNvPr id="1580" name="1 ETP"/>
          <p:cNvSpPr/>
          <p:nvPr/>
        </p:nvSpPr>
        <p:spPr>
          <a:xfrm>
            <a:off x="6722356" y="7151476"/>
            <a:ext cx="5710592" cy="481778"/>
          </a:xfrm>
          <a:prstGeom prst="rect">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1 ETP </a:t>
            </a:r>
          </a:p>
        </p:txBody>
      </p:sp>
      <p:sp>
        <p:nvSpPr>
          <p:cNvPr id="1581" name="% de projet ayant formalisé un SSE…"/>
          <p:cNvSpPr/>
          <p:nvPr/>
        </p:nvSpPr>
        <p:spPr>
          <a:xfrm>
            <a:off x="6722356" y="3366968"/>
            <a:ext cx="5805555" cy="1198436"/>
          </a:xfrm>
          <a:prstGeom prst="rect">
            <a:avLst/>
          </a:prstGeom>
          <a:solidFill>
            <a:schemeClr val="accent1">
              <a:lumOff val="-135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lgn="l">
              <a:defRPr sz="2200" b="0">
                <a:solidFill>
                  <a:srgbClr val="FFFFFF"/>
                </a:solidFill>
                <a:latin typeface="+mn-lt"/>
                <a:ea typeface="+mn-ea"/>
                <a:cs typeface="+mn-cs"/>
                <a:sym typeface="Helvetica Neue Medium"/>
              </a:defRPr>
            </a:pPr>
            <a:r>
              <a:t>% de projet ayant formalisé un SSE</a:t>
            </a:r>
          </a:p>
          <a:p>
            <a:pPr algn="l">
              <a:defRPr sz="2200" b="0">
                <a:solidFill>
                  <a:srgbClr val="FFFFFF"/>
                </a:solidFill>
                <a:latin typeface="+mn-lt"/>
                <a:ea typeface="+mn-ea"/>
                <a:cs typeface="+mn-cs"/>
                <a:sym typeface="Helvetica Neue Medium"/>
              </a:defRPr>
            </a:pPr>
            <a:r>
              <a:t>% de projet disposant d’un COPIL SE</a:t>
            </a:r>
          </a:p>
          <a:p>
            <a:pPr algn="l">
              <a:defRPr sz="2200" b="0">
                <a:solidFill>
                  <a:srgbClr val="FFFFFF"/>
                </a:solidFill>
                <a:latin typeface="+mn-lt"/>
                <a:ea typeface="+mn-ea"/>
                <a:cs typeface="+mn-cs"/>
                <a:sym typeface="Helvetica Neue Medium"/>
              </a:defRPr>
            </a:pPr>
            <a:r>
              <a:t>Nombre de rapports d’EVAL*</a:t>
            </a:r>
          </a:p>
        </p:txBody>
      </p:sp>
      <p:sp>
        <p:nvSpPr>
          <p:cNvPr id="1582" name="1 ETP"/>
          <p:cNvSpPr/>
          <p:nvPr/>
        </p:nvSpPr>
        <p:spPr>
          <a:xfrm>
            <a:off x="6722356" y="7735346"/>
            <a:ext cx="5710592" cy="481778"/>
          </a:xfrm>
          <a:prstGeom prst="rect">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1 ETP</a:t>
            </a:r>
          </a:p>
        </p:txBody>
      </p:sp>
      <p:sp>
        <p:nvSpPr>
          <p:cNvPr id="1583" name="…"/>
          <p:cNvSpPr/>
          <p:nvPr/>
        </p:nvSpPr>
        <p:spPr>
          <a:xfrm>
            <a:off x="6722356" y="8319215"/>
            <a:ext cx="5710592" cy="480252"/>
          </a:xfrm>
          <a:prstGeom prst="rect">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lstStyle>
            <a:lvl1pPr algn="l">
              <a:defRPr sz="2200" b="0">
                <a:solidFill>
                  <a:srgbClr val="FFFFFF"/>
                </a:solidFill>
                <a:latin typeface="+mn-lt"/>
                <a:ea typeface="+mn-ea"/>
                <a:cs typeface="+mn-cs"/>
                <a:sym typeface="Helvetica Neue Medium"/>
              </a:defRPr>
            </a:lvl1pPr>
          </a:lstStyle>
          <a:p>
            <a:r>
              <a:t>…</a:t>
            </a:r>
          </a:p>
        </p:txBody>
      </p:sp>
      <p:sp>
        <p:nvSpPr>
          <p:cNvPr id="1584" name="Logique d’intervention"/>
          <p:cNvSpPr/>
          <p:nvPr/>
        </p:nvSpPr>
        <p:spPr>
          <a:xfrm>
            <a:off x="476889" y="1212502"/>
            <a:ext cx="5900518" cy="873245"/>
          </a:xfrm>
          <a:prstGeom prst="rect">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Logique d’intervention</a:t>
            </a:r>
          </a:p>
        </p:txBody>
      </p:sp>
      <p:sp>
        <p:nvSpPr>
          <p:cNvPr id="1585" name="1"/>
          <p:cNvSpPr/>
          <p:nvPr/>
        </p:nvSpPr>
        <p:spPr>
          <a:xfrm>
            <a:off x="2906517" y="291601"/>
            <a:ext cx="691976" cy="695223"/>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1</a:t>
            </a:r>
          </a:p>
        </p:txBody>
      </p:sp>
      <p:sp>
        <p:nvSpPr>
          <p:cNvPr id="1586" name="2"/>
          <p:cNvSpPr/>
          <p:nvPr/>
        </p:nvSpPr>
        <p:spPr>
          <a:xfrm>
            <a:off x="8885677" y="291601"/>
            <a:ext cx="691975" cy="695223"/>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2</a:t>
            </a:r>
          </a:p>
        </p:txBody>
      </p:sp>
      <p:sp>
        <p:nvSpPr>
          <p:cNvPr id="1587" name="M&amp;E"/>
          <p:cNvSpPr/>
          <p:nvPr/>
        </p:nvSpPr>
        <p:spPr>
          <a:xfrm>
            <a:off x="12158023" y="112452"/>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sp>
        <p:nvSpPr>
          <p:cNvPr id="1588" name="Taux de satisfaction (interne, partenaires, experts)"/>
          <p:cNvSpPr/>
          <p:nvPr/>
        </p:nvSpPr>
        <p:spPr>
          <a:xfrm>
            <a:off x="6722356" y="2392428"/>
            <a:ext cx="5710592" cy="873245"/>
          </a:xfrm>
          <a:prstGeom prst="rect">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Taux de satisfaction (interne, partenaires, experts)</a:t>
            </a:r>
          </a:p>
        </p:txBody>
      </p:sp>
      <p:sp>
        <p:nvSpPr>
          <p:cNvPr id="1589" name="www.eval.fr…"/>
          <p:cNvSpPr txBox="1"/>
          <p:nvPr/>
        </p:nvSpPr>
        <p:spPr>
          <a:xfrm>
            <a:off x="11713497" y="9283645"/>
            <a:ext cx="1184301"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2"/>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3"/>
              </a:rPr>
              <a:t>Sébastien Galéa</a:t>
            </a:r>
          </a:p>
        </p:txBody>
      </p:sp>
      <p:pic>
        <p:nvPicPr>
          <p:cNvPr id="1590" name="logo.jpg" descr="logo.jpg">
            <a:hlinkClick r:id="rId2"/>
          </p:cNvPr>
          <p:cNvPicPr>
            <a:picLocks noChangeAspect="1"/>
          </p:cNvPicPr>
          <p:nvPr/>
        </p:nvPicPr>
        <p:blipFill>
          <a:blip r:embed="rId4"/>
          <a:stretch>
            <a:fillRect/>
          </a:stretch>
        </p:blipFill>
        <p:spPr>
          <a:xfrm>
            <a:off x="11193261" y="9378867"/>
            <a:ext cx="385344" cy="287553"/>
          </a:xfrm>
          <a:prstGeom prst="rect">
            <a:avLst/>
          </a:prstGeom>
          <a:ln w="25400"/>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2" name="Objectif spécique : un SSE opérationnel permet un éclairage sur les effets des projets"/>
          <p:cNvSpPr/>
          <p:nvPr/>
        </p:nvSpPr>
        <p:spPr>
          <a:xfrm>
            <a:off x="665021" y="559931"/>
            <a:ext cx="11674758" cy="853786"/>
          </a:xfrm>
          <a:prstGeom prst="rect">
            <a:avLst/>
          </a:prstGeom>
          <a:solidFill>
            <a:schemeClr val="accent1">
              <a:lumOff val="-135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Objectif spécique : un SSE opérationnel permet un éclairage sur les effets des projets</a:t>
            </a:r>
          </a:p>
        </p:txBody>
      </p:sp>
      <p:sp>
        <p:nvSpPr>
          <p:cNvPr id="1593" name="Indicateurs"/>
          <p:cNvSpPr/>
          <p:nvPr/>
        </p:nvSpPr>
        <p:spPr>
          <a:xfrm>
            <a:off x="665021" y="1413716"/>
            <a:ext cx="7760250" cy="496905"/>
          </a:xfrm>
          <a:prstGeom prst="rect">
            <a:avLst/>
          </a:prstGeom>
          <a:solidFill>
            <a:schemeClr val="accent2">
              <a:hueOff val="167855"/>
              <a:satOff val="17755"/>
              <a:lumOff val="-1667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Indicateurs</a:t>
            </a:r>
          </a:p>
        </p:txBody>
      </p:sp>
      <p:sp>
        <p:nvSpPr>
          <p:cNvPr id="1594" name="M&amp;E"/>
          <p:cNvSpPr/>
          <p:nvPr/>
        </p:nvSpPr>
        <p:spPr>
          <a:xfrm>
            <a:off x="12158023" y="112452"/>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graphicFrame>
        <p:nvGraphicFramePr>
          <p:cNvPr id="1595" name="Tableau"/>
          <p:cNvGraphicFramePr/>
          <p:nvPr/>
        </p:nvGraphicFramePr>
        <p:xfrm>
          <a:off x="665021" y="2393288"/>
          <a:ext cx="11674756" cy="7038428"/>
        </p:xfrm>
        <a:graphic>
          <a:graphicData uri="http://schemas.openxmlformats.org/drawingml/2006/table">
            <a:tbl>
              <a:tblPr bandRow="1">
                <a:tableStyleId>{4C3C2611-4C71-4FC5-86AE-919BDF0F9419}</a:tableStyleId>
              </a:tblPr>
              <a:tblGrid>
                <a:gridCol w="7760249">
                  <a:extLst>
                    <a:ext uri="{9D8B030D-6E8A-4147-A177-3AD203B41FA5}">
                      <a16:colId xmlns:a16="http://schemas.microsoft.com/office/drawing/2014/main" val="20000"/>
                    </a:ext>
                  </a:extLst>
                </a:gridCol>
                <a:gridCol w="1222074">
                  <a:extLst>
                    <a:ext uri="{9D8B030D-6E8A-4147-A177-3AD203B41FA5}">
                      <a16:colId xmlns:a16="http://schemas.microsoft.com/office/drawing/2014/main" val="20001"/>
                    </a:ext>
                  </a:extLst>
                </a:gridCol>
                <a:gridCol w="2692433">
                  <a:extLst>
                    <a:ext uri="{9D8B030D-6E8A-4147-A177-3AD203B41FA5}">
                      <a16:colId xmlns:a16="http://schemas.microsoft.com/office/drawing/2014/main" val="20002"/>
                    </a:ext>
                  </a:extLst>
                </a:gridCol>
              </a:tblGrid>
              <a:tr h="534844">
                <a:tc>
                  <a:txBody>
                    <a:bodyPr/>
                    <a:lstStyle/>
                    <a:p>
                      <a:pPr algn="l">
                        <a:defRPr sz="2200">
                          <a:latin typeface="Helvetica Neue Light"/>
                          <a:ea typeface="Helvetica Neue Light"/>
                          <a:cs typeface="Helvetica Neue Light"/>
                        </a:defRPr>
                      </a:pPr>
                      <a:r>
                        <a:t>% de projet ayant formalisé un SSE</a:t>
                      </a:r>
                    </a:p>
                    <a:p>
                      <a:pPr algn="l">
                        <a:defRPr sz="2200">
                          <a:solidFill>
                            <a:srgbClr val="FFFFFF"/>
                          </a:solidFill>
                          <a:latin typeface="Helvetica Neue Light"/>
                          <a:ea typeface="Helvetica Neue Light"/>
                          <a:cs typeface="Helvetica Neue Light"/>
                        </a:defRPr>
                      </a:pPr>
                      <a:r>
                        <a:t> </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a:defRPr sz="1800"/>
                      </a:pPr>
                      <a:r>
                        <a:rPr sz="2200">
                          <a:latin typeface="Helvetica Neue Light"/>
                          <a:ea typeface="Helvetica Neue Light"/>
                          <a:cs typeface="Helvetica Neue Light"/>
                        </a:rPr>
                        <a:t>15 %</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a:defRPr sz="1800"/>
                      </a:pPr>
                      <a:r>
                        <a:rPr sz="2200">
                          <a:latin typeface="Helvetica Neue Light"/>
                          <a:ea typeface="Helvetica Neue Light"/>
                          <a:cs typeface="Helvetica Neue Light"/>
                        </a:rPr>
                        <a:t>80 %</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extLst>
                  <a:ext uri="{0D108BD9-81ED-4DB2-BD59-A6C34878D82A}">
                    <a16:rowId xmlns:a16="http://schemas.microsoft.com/office/drawing/2014/main" val="10000"/>
                  </a:ext>
                </a:extLst>
              </a:tr>
              <a:tr h="560926">
                <a:tc>
                  <a:txBody>
                    <a:bodyPr/>
                    <a:lstStyle/>
                    <a:p>
                      <a:pPr algn="l">
                        <a:defRPr sz="2200">
                          <a:latin typeface="Helvetica Neue Light"/>
                          <a:ea typeface="Helvetica Neue Light"/>
                          <a:cs typeface="Helvetica Neue Light"/>
                        </a:defRPr>
                      </a:pPr>
                      <a:r>
                        <a:t>% de projet disposant d’un COPIL SE</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1800"/>
                      </a:pPr>
                      <a:r>
                        <a:rPr sz="2200">
                          <a:latin typeface="Helvetica Neue Light"/>
                          <a:ea typeface="Helvetica Neue Light"/>
                          <a:cs typeface="Helvetica Neue Light"/>
                        </a:rPr>
                        <a:t>0 %</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1800"/>
                      </a:pPr>
                      <a:r>
                        <a:rPr sz="2200">
                          <a:latin typeface="Helvetica Neue Light"/>
                          <a:ea typeface="Helvetica Neue Light"/>
                          <a:cs typeface="Helvetica Neue Light"/>
                        </a:rPr>
                        <a:t>80 %</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extLst>
                  <a:ext uri="{0D108BD9-81ED-4DB2-BD59-A6C34878D82A}">
                    <a16:rowId xmlns:a16="http://schemas.microsoft.com/office/drawing/2014/main" val="10001"/>
                  </a:ext>
                </a:extLst>
              </a:tr>
              <a:tr h="658468">
                <a:tc>
                  <a:txBody>
                    <a:bodyPr/>
                    <a:lstStyle/>
                    <a:p>
                      <a:pPr algn="l" defTabSz="914400">
                        <a:defRPr sz="1800"/>
                      </a:pPr>
                      <a:r>
                        <a:rPr sz="2200">
                          <a:latin typeface="Helvetica Neue Light"/>
                          <a:ea typeface="Helvetica Neue Light"/>
                          <a:cs typeface="Helvetica Neue Light"/>
                        </a:rPr>
                        <a:t>Nombre de rapports d’EVAL* désagrégé par :</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1800"/>
                      </a:pPr>
                      <a:r>
                        <a:rPr sz="2200">
                          <a:latin typeface="Helvetica Neue Light"/>
                          <a:ea typeface="Helvetica Neue Light"/>
                          <a:cs typeface="Helvetica Neue Light"/>
                        </a:rPr>
                        <a:t>30</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1800"/>
                      </a:pPr>
                      <a:r>
                        <a:rPr sz="2200">
                          <a:latin typeface="Helvetica Neue Light"/>
                          <a:ea typeface="Helvetica Neue Light"/>
                          <a:cs typeface="Helvetica Neue Light"/>
                        </a:rPr>
                        <a:t>100</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extLst>
                  <a:ext uri="{0D108BD9-81ED-4DB2-BD59-A6C34878D82A}">
                    <a16:rowId xmlns:a16="http://schemas.microsoft.com/office/drawing/2014/main" val="10002"/>
                  </a:ext>
                </a:extLst>
              </a:tr>
              <a:tr h="619288">
                <a:tc>
                  <a:txBody>
                    <a:bodyPr/>
                    <a:lstStyle/>
                    <a:p>
                      <a:pPr algn="l" defTabSz="914400">
                        <a:defRPr sz="1800"/>
                      </a:pPr>
                      <a:r>
                        <a:rPr sz="2200">
                          <a:latin typeface="Helvetica Neue Light"/>
                          <a:ea typeface="Helvetica Neue Light"/>
                          <a:cs typeface="Helvetica Neue Light"/>
                        </a:rPr>
                        <a:t>Temporalité : ex-ante, mi-parcours, finale, ex-post</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2200">
                          <a:latin typeface="Helvetica Neue Light"/>
                          <a:ea typeface="Helvetica Neue Light"/>
                          <a:cs typeface="Helvetica Neue Light"/>
                        </a:defRPr>
                      </a:pPr>
                      <a:endParaRP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1800"/>
                      </a:pPr>
                      <a:r>
                        <a:rPr sz="2200">
                          <a:latin typeface="Helvetica Neue Light"/>
                          <a:ea typeface="Helvetica Neue Light"/>
                          <a:cs typeface="Helvetica Neue Light"/>
                        </a:rPr>
                        <a:t>10% d’ex-post</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extLst>
                  <a:ext uri="{0D108BD9-81ED-4DB2-BD59-A6C34878D82A}">
                    <a16:rowId xmlns:a16="http://schemas.microsoft.com/office/drawing/2014/main" val="10003"/>
                  </a:ext>
                </a:extLst>
              </a:tr>
              <a:tr h="491954">
                <a:tc>
                  <a:txBody>
                    <a:bodyPr/>
                    <a:lstStyle/>
                    <a:p>
                      <a:pPr algn="l" defTabSz="914400">
                        <a:defRPr sz="1800"/>
                      </a:pPr>
                      <a:r>
                        <a:rPr sz="2200">
                          <a:latin typeface="Helvetica Neue Light"/>
                          <a:ea typeface="Helvetica Neue Light"/>
                          <a:cs typeface="Helvetica Neue Light"/>
                        </a:rPr>
                        <a:t>Commanditaire : interne/bailleur</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2200">
                          <a:latin typeface="Helvetica Neue Light"/>
                          <a:ea typeface="Helvetica Neue Light"/>
                          <a:cs typeface="Helvetica Neue Light"/>
                        </a:defRPr>
                      </a:pPr>
                      <a:endParaRP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2200">
                          <a:latin typeface="Helvetica Neue Light"/>
                          <a:ea typeface="Helvetica Neue Light"/>
                          <a:cs typeface="Helvetica Neue Light"/>
                        </a:defRPr>
                      </a:pPr>
                      <a:endParaRP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extLst>
                  <a:ext uri="{0D108BD9-81ED-4DB2-BD59-A6C34878D82A}">
                    <a16:rowId xmlns:a16="http://schemas.microsoft.com/office/drawing/2014/main" val="10004"/>
                  </a:ext>
                </a:extLst>
              </a:tr>
              <a:tr h="491954">
                <a:tc>
                  <a:txBody>
                    <a:bodyPr/>
                    <a:lstStyle/>
                    <a:p>
                      <a:pPr algn="l" defTabSz="914400">
                        <a:defRPr sz="1800"/>
                      </a:pPr>
                      <a:r>
                        <a:rPr sz="2200">
                          <a:latin typeface="Helvetica Neue Light"/>
                          <a:ea typeface="Helvetica Neue Light"/>
                          <a:cs typeface="Helvetica Neue Light"/>
                        </a:rPr>
                        <a:t>Critères : pertinence, efficacité, efficience…</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2200">
                          <a:latin typeface="Helvetica Neue Light"/>
                          <a:ea typeface="Helvetica Neue Light"/>
                          <a:cs typeface="Helvetica Neue Light"/>
                        </a:defRPr>
                      </a:pPr>
                      <a:endParaRP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1800"/>
                      </a:pPr>
                      <a:r>
                        <a:rPr sz="2000">
                          <a:latin typeface="Helvetica Neue Light"/>
                          <a:ea typeface="Helvetica Neue Light"/>
                          <a:cs typeface="Helvetica Neue Light"/>
                        </a:rPr>
                        <a:t>25% sur l’appropriation </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extLst>
                  <a:ext uri="{0D108BD9-81ED-4DB2-BD59-A6C34878D82A}">
                    <a16:rowId xmlns:a16="http://schemas.microsoft.com/office/drawing/2014/main" val="10005"/>
                  </a:ext>
                </a:extLst>
              </a:tr>
              <a:tr h="491954">
                <a:tc>
                  <a:txBody>
                    <a:bodyPr/>
                    <a:lstStyle/>
                    <a:p>
                      <a:pPr algn="l" defTabSz="914400">
                        <a:defRPr sz="1800"/>
                      </a:pPr>
                      <a:r>
                        <a:rPr sz="2200">
                          <a:latin typeface="Helvetica Neue Light"/>
                          <a:ea typeface="Helvetica Neue Light"/>
                          <a:cs typeface="Helvetica Neue Light"/>
                        </a:rPr>
                        <a:t>Nbre de journées d’expertises suivi évaluation désagrégé par</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2200">
                          <a:latin typeface="Helvetica Neue Light"/>
                          <a:ea typeface="Helvetica Neue Light"/>
                          <a:cs typeface="Helvetica Neue Light"/>
                        </a:defRPr>
                      </a:pPr>
                      <a:endParaRP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1800"/>
                      </a:pPr>
                      <a:r>
                        <a:rPr sz="2200">
                          <a:latin typeface="Helvetica Neue Light"/>
                          <a:ea typeface="Helvetica Neue Light"/>
                          <a:cs typeface="Helvetica Neue Light"/>
                        </a:rPr>
                        <a:t>300</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extLst>
                  <a:ext uri="{0D108BD9-81ED-4DB2-BD59-A6C34878D82A}">
                    <a16:rowId xmlns:a16="http://schemas.microsoft.com/office/drawing/2014/main" val="10006"/>
                  </a:ext>
                </a:extLst>
              </a:tr>
              <a:tr h="491954">
                <a:tc>
                  <a:txBody>
                    <a:bodyPr/>
                    <a:lstStyle/>
                    <a:p>
                      <a:pPr algn="l" defTabSz="914400">
                        <a:defRPr sz="1800"/>
                      </a:pPr>
                      <a:r>
                        <a:rPr sz="2200">
                          <a:latin typeface="Helvetica Neue Light"/>
                          <a:ea typeface="Helvetica Neue Light"/>
                          <a:cs typeface="Helvetica Neue Light"/>
                        </a:rPr>
                        <a:t>Homme/femme</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2200">
                          <a:latin typeface="Helvetica Neue Light"/>
                          <a:ea typeface="Helvetica Neue Light"/>
                          <a:cs typeface="Helvetica Neue Light"/>
                        </a:defRPr>
                      </a:pPr>
                      <a:endParaRP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1800"/>
                      </a:pPr>
                      <a:r>
                        <a:rPr sz="2200">
                          <a:latin typeface="Helvetica Neue Light"/>
                          <a:ea typeface="Helvetica Neue Light"/>
                          <a:cs typeface="Helvetica Neue Light"/>
                        </a:rPr>
                        <a:t>50 %</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extLst>
                  <a:ext uri="{0D108BD9-81ED-4DB2-BD59-A6C34878D82A}">
                    <a16:rowId xmlns:a16="http://schemas.microsoft.com/office/drawing/2014/main" val="10007"/>
                  </a:ext>
                </a:extLst>
              </a:tr>
              <a:tr h="491954">
                <a:tc>
                  <a:txBody>
                    <a:bodyPr/>
                    <a:lstStyle/>
                    <a:p>
                      <a:pPr algn="l" defTabSz="914400">
                        <a:defRPr sz="1800"/>
                      </a:pPr>
                      <a:r>
                        <a:rPr sz="2200">
                          <a:latin typeface="Helvetica Neue Light"/>
                          <a:ea typeface="Helvetica Neue Light"/>
                          <a:cs typeface="Helvetica Neue Light"/>
                        </a:rPr>
                        <a:t>Junior/sénior</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2200">
                          <a:latin typeface="Helvetica Neue Light"/>
                          <a:ea typeface="Helvetica Neue Light"/>
                          <a:cs typeface="Helvetica Neue Light"/>
                        </a:defRPr>
                      </a:pPr>
                      <a:endParaRP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1800"/>
                      </a:pPr>
                      <a:r>
                        <a:rPr sz="2200">
                          <a:latin typeface="Helvetica Neue Light"/>
                          <a:ea typeface="Helvetica Neue Light"/>
                          <a:cs typeface="Helvetica Neue Light"/>
                        </a:rPr>
                        <a:t>30% junior</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extLst>
                  <a:ext uri="{0D108BD9-81ED-4DB2-BD59-A6C34878D82A}">
                    <a16:rowId xmlns:a16="http://schemas.microsoft.com/office/drawing/2014/main" val="10008"/>
                  </a:ext>
                </a:extLst>
              </a:tr>
              <a:tr h="491954">
                <a:tc>
                  <a:txBody>
                    <a:bodyPr/>
                    <a:lstStyle/>
                    <a:p>
                      <a:pPr algn="l" defTabSz="914400">
                        <a:defRPr sz="1800"/>
                      </a:pPr>
                      <a:r>
                        <a:rPr sz="2200">
                          <a:latin typeface="Helvetica Neue Light"/>
                          <a:ea typeface="Helvetica Neue Light"/>
                          <a:cs typeface="Helvetica Neue Light"/>
                        </a:rPr>
                        <a:t>Nbre de sollicitations au DSE/nbre de solliciations répondues</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2200">
                          <a:latin typeface="Helvetica Neue Light"/>
                          <a:ea typeface="Helvetica Neue Light"/>
                          <a:cs typeface="Helvetica Neue Light"/>
                        </a:defRPr>
                      </a:pPr>
                      <a:endParaRP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1800"/>
                      </a:pPr>
                      <a:r>
                        <a:rPr sz="2200">
                          <a:latin typeface="Helvetica Neue Light"/>
                          <a:ea typeface="Helvetica Neue Light"/>
                          <a:cs typeface="Helvetica Neue Light"/>
                        </a:rPr>
                        <a:t>80 %</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extLst>
                  <a:ext uri="{0D108BD9-81ED-4DB2-BD59-A6C34878D82A}">
                    <a16:rowId xmlns:a16="http://schemas.microsoft.com/office/drawing/2014/main" val="10009"/>
                  </a:ext>
                </a:extLst>
              </a:tr>
              <a:tr h="491954">
                <a:tc>
                  <a:txBody>
                    <a:bodyPr/>
                    <a:lstStyle/>
                    <a:p>
                      <a:pPr algn="l" defTabSz="914400">
                        <a:defRPr sz="1800"/>
                      </a:pPr>
                      <a:r>
                        <a:rPr sz="2200">
                          <a:latin typeface="Helvetica Neue Light"/>
                          <a:ea typeface="Helvetica Neue Light"/>
                          <a:cs typeface="Helvetica Neue Light"/>
                        </a:rPr>
                        <a:t>Existence d’une base de données d’indicateurs agrégés</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1800"/>
                      </a:pPr>
                      <a:r>
                        <a:rPr sz="2200">
                          <a:latin typeface="Helvetica Neue Light"/>
                          <a:ea typeface="Helvetica Neue Light"/>
                          <a:cs typeface="Helvetica Neue Light"/>
                        </a:rPr>
                        <a:t>0</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1800"/>
                      </a:pPr>
                      <a:r>
                        <a:rPr sz="2200">
                          <a:latin typeface="Helvetica Neue Light"/>
                          <a:ea typeface="Helvetica Neue Light"/>
                          <a:cs typeface="Helvetica Neue Light"/>
                        </a:rPr>
                        <a:t>1</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extLst>
                  <a:ext uri="{0D108BD9-81ED-4DB2-BD59-A6C34878D82A}">
                    <a16:rowId xmlns:a16="http://schemas.microsoft.com/office/drawing/2014/main" val="10010"/>
                  </a:ext>
                </a:extLst>
              </a:tr>
              <a:tr h="491954">
                <a:tc>
                  <a:txBody>
                    <a:bodyPr/>
                    <a:lstStyle/>
                    <a:p>
                      <a:pPr algn="l" defTabSz="914400">
                        <a:defRPr sz="1800"/>
                      </a:pPr>
                      <a:r>
                        <a:rPr sz="2200">
                          <a:latin typeface="Helvetica Neue Light"/>
                          <a:ea typeface="Helvetica Neue Light"/>
                          <a:cs typeface="Helvetica Neue Light"/>
                        </a:rPr>
                        <a:t>% moyen du montant des projets consacrés au SE</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2200">
                          <a:latin typeface="Helvetica Neue Light"/>
                          <a:ea typeface="Helvetica Neue Light"/>
                          <a:cs typeface="Helvetica Neue Light"/>
                        </a:defRPr>
                      </a:pPr>
                      <a:endParaRP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1800"/>
                      </a:pPr>
                      <a:r>
                        <a:rPr sz="2200">
                          <a:latin typeface="Helvetica Neue Light"/>
                          <a:ea typeface="Helvetica Neue Light"/>
                          <a:cs typeface="Helvetica Neue Light"/>
                        </a:rPr>
                        <a:t>5 %</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extLst>
                  <a:ext uri="{0D108BD9-81ED-4DB2-BD59-A6C34878D82A}">
                    <a16:rowId xmlns:a16="http://schemas.microsoft.com/office/drawing/2014/main" val="10011"/>
                  </a:ext>
                </a:extLst>
              </a:tr>
              <a:tr h="491954">
                <a:tc>
                  <a:txBody>
                    <a:bodyPr/>
                    <a:lstStyle/>
                    <a:p>
                      <a:pPr algn="l" defTabSz="914400">
                        <a:defRPr sz="1800"/>
                      </a:pPr>
                      <a:r>
                        <a:rPr sz="2200">
                          <a:latin typeface="Helvetica Neue Light"/>
                          <a:ea typeface="Helvetica Neue Light"/>
                          <a:cs typeface="Helvetica Neue Light"/>
                        </a:rPr>
                        <a:t>Délai moyen pour répondre à un appel d’offre en SE</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1800"/>
                      </a:pPr>
                      <a:r>
                        <a:rPr sz="2200">
                          <a:latin typeface="Helvetica Neue Light"/>
                          <a:ea typeface="Helvetica Neue Light"/>
                          <a:cs typeface="Helvetica Neue Light"/>
                        </a:rPr>
                        <a:t>10 jours</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tc>
                  <a:txBody>
                    <a:bodyPr/>
                    <a:lstStyle/>
                    <a:p>
                      <a:pPr defTabSz="914400">
                        <a:defRPr sz="1800"/>
                      </a:pPr>
                      <a:r>
                        <a:rPr sz="2200">
                          <a:latin typeface="Helvetica Neue Light"/>
                          <a:ea typeface="Helvetica Neue Light"/>
                          <a:cs typeface="Helvetica Neue Light"/>
                        </a:rPr>
                        <a:t>60 jours</a:t>
                      </a:r>
                    </a:p>
                  </a:txBody>
                  <a:tcPr marL="50800" marR="50800" marT="50800" marB="50800" anchor="ctr" horzOverflow="overflow">
                    <a:lnL w="12700">
                      <a:solidFill>
                        <a:schemeClr val="accent1">
                          <a:hueOff val="114395"/>
                          <a:lumOff val="-24975"/>
                        </a:schemeClr>
                      </a:solidFill>
                      <a:miter lim="400000"/>
                    </a:lnL>
                    <a:lnR w="12700">
                      <a:solidFill>
                        <a:schemeClr val="accent1">
                          <a:hueOff val="114395"/>
                          <a:lumOff val="-24975"/>
                        </a:schemeClr>
                      </a:solidFill>
                      <a:miter lim="400000"/>
                    </a:lnR>
                    <a:lnT w="12700">
                      <a:solidFill>
                        <a:schemeClr val="accent1">
                          <a:hueOff val="114395"/>
                          <a:lumOff val="-24975"/>
                        </a:schemeClr>
                      </a:solidFill>
                      <a:miter lim="400000"/>
                    </a:lnT>
                    <a:lnB w="12700">
                      <a:solidFill>
                        <a:schemeClr val="accent1">
                          <a:hueOff val="114395"/>
                          <a:lumOff val="-24975"/>
                        </a:schemeClr>
                      </a:solidFill>
                      <a:miter lim="400000"/>
                    </a:lnB>
                  </a:tcPr>
                </a:tc>
                <a:extLst>
                  <a:ext uri="{0D108BD9-81ED-4DB2-BD59-A6C34878D82A}">
                    <a16:rowId xmlns:a16="http://schemas.microsoft.com/office/drawing/2014/main" val="10012"/>
                  </a:ext>
                </a:extLst>
              </a:tr>
            </a:tbl>
          </a:graphicData>
        </a:graphic>
      </p:graphicFrame>
      <p:sp>
        <p:nvSpPr>
          <p:cNvPr id="1596" name="Baseline"/>
          <p:cNvSpPr/>
          <p:nvPr/>
        </p:nvSpPr>
        <p:spPr>
          <a:xfrm>
            <a:off x="8425270" y="1413716"/>
            <a:ext cx="1222075" cy="496905"/>
          </a:xfrm>
          <a:prstGeom prst="rect">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Baseline</a:t>
            </a:r>
          </a:p>
        </p:txBody>
      </p:sp>
      <p:sp>
        <p:nvSpPr>
          <p:cNvPr id="1597" name="Cible"/>
          <p:cNvSpPr/>
          <p:nvPr/>
        </p:nvSpPr>
        <p:spPr>
          <a:xfrm>
            <a:off x="9647345" y="1413716"/>
            <a:ext cx="2692434" cy="496905"/>
          </a:xfrm>
          <a:prstGeom prst="rect">
            <a:avLst/>
          </a:prstGeom>
          <a:solidFill>
            <a:schemeClr val="accent6"/>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Cible </a:t>
            </a:r>
          </a:p>
        </p:txBody>
      </p:sp>
      <p:sp>
        <p:nvSpPr>
          <p:cNvPr id="1598" name="www.eval.fr…"/>
          <p:cNvSpPr txBox="1"/>
          <p:nvPr/>
        </p:nvSpPr>
        <p:spPr>
          <a:xfrm>
            <a:off x="11747628" y="9275420"/>
            <a:ext cx="1184301"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2"/>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3"/>
              </a:rPr>
              <a:t>Sébastien Galéa</a:t>
            </a:r>
          </a:p>
        </p:txBody>
      </p:sp>
      <p:pic>
        <p:nvPicPr>
          <p:cNvPr id="1599" name="logo.jpg" descr="logo.jpg">
            <a:hlinkClick r:id="rId2"/>
          </p:cNvPr>
          <p:cNvPicPr>
            <a:picLocks noChangeAspect="1"/>
          </p:cNvPicPr>
          <p:nvPr/>
        </p:nvPicPr>
        <p:blipFill>
          <a:blip r:embed="rId4"/>
          <a:stretch>
            <a:fillRect/>
          </a:stretch>
        </p:blipFill>
        <p:spPr>
          <a:xfrm>
            <a:off x="11362263" y="9370642"/>
            <a:ext cx="385343" cy="287553"/>
          </a:xfrm>
          <a:prstGeom prst="rect">
            <a:avLst/>
          </a:prstGeom>
          <a:ln w="25400"/>
        </p:spPr>
      </p:pic>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4" name="Statut d’une activité ou d’une réalisation"/>
          <p:cNvSpPr txBox="1">
            <a:spLocks noGrp="1"/>
          </p:cNvSpPr>
          <p:nvPr>
            <p:ph type="title"/>
          </p:nvPr>
        </p:nvSpPr>
        <p:spPr>
          <a:xfrm>
            <a:off x="571500" y="759367"/>
            <a:ext cx="11861800" cy="967833"/>
          </a:xfrm>
          <a:prstGeom prst="rect">
            <a:avLst/>
          </a:prstGeom>
        </p:spPr>
        <p:txBody>
          <a:bodyPr/>
          <a:lstStyle>
            <a:lvl1pPr>
              <a:defRPr>
                <a:latin typeface="Helvetica Neue Bold Condensed"/>
                <a:ea typeface="Helvetica Neue Bold Condensed"/>
                <a:cs typeface="Helvetica Neue Bold Condensed"/>
                <a:sym typeface="Helvetica Neue Bold Condensed"/>
              </a:defRPr>
            </a:lvl1pPr>
          </a:lstStyle>
          <a:p>
            <a:r>
              <a:t>Statut d’une activité ou d’une réalisation </a:t>
            </a:r>
          </a:p>
        </p:txBody>
      </p:sp>
      <p:sp>
        <p:nvSpPr>
          <p:cNvPr id="1615" name="Numéro de diapositive"/>
          <p:cNvSpPr txBox="1">
            <a:spLocks noGrp="1"/>
          </p:cNvSpPr>
          <p:nvPr>
            <p:ph type="sldNum" sz="quarter" idx="2"/>
          </p:nvPr>
        </p:nvSpPr>
        <p:spPr>
          <a:xfrm>
            <a:off x="12678664" y="9465920"/>
            <a:ext cx="283769"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48</a:t>
            </a:fld>
            <a:endParaRPr/>
          </a:p>
        </p:txBody>
      </p:sp>
      <p:graphicFrame>
        <p:nvGraphicFramePr>
          <p:cNvPr id="1616" name="Tableau"/>
          <p:cNvGraphicFramePr/>
          <p:nvPr/>
        </p:nvGraphicFramePr>
        <p:xfrm>
          <a:off x="571500" y="2410258"/>
          <a:ext cx="12249048" cy="6296416"/>
        </p:xfrm>
        <a:graphic>
          <a:graphicData uri="http://schemas.openxmlformats.org/drawingml/2006/table">
            <a:tbl>
              <a:tblPr firstRow="1" firstCol="1">
                <a:tableStyleId>{C7B018BB-80A7-4F77-B60F-C8B233D01FF8}</a:tableStyleId>
              </a:tblPr>
              <a:tblGrid>
                <a:gridCol w="5937832">
                  <a:extLst>
                    <a:ext uri="{9D8B030D-6E8A-4147-A177-3AD203B41FA5}">
                      <a16:colId xmlns:a16="http://schemas.microsoft.com/office/drawing/2014/main" val="20000"/>
                    </a:ext>
                  </a:extLst>
                </a:gridCol>
                <a:gridCol w="6311216">
                  <a:extLst>
                    <a:ext uri="{9D8B030D-6E8A-4147-A177-3AD203B41FA5}">
                      <a16:colId xmlns:a16="http://schemas.microsoft.com/office/drawing/2014/main" val="20001"/>
                    </a:ext>
                  </a:extLst>
                </a:gridCol>
              </a:tblGrid>
              <a:tr h="787052">
                <a:tc>
                  <a:txBody>
                    <a:bodyPr/>
                    <a:lstStyle/>
                    <a:p>
                      <a:pPr defTabSz="457200">
                        <a:defRPr sz="1800">
                          <a:solidFill>
                            <a:srgbClr val="000000"/>
                          </a:solidFill>
                        </a:defRPr>
                      </a:pPr>
                      <a:r>
                        <a:rPr sz="2100">
                          <a:solidFill>
                            <a:srgbClr val="FFFFFF"/>
                          </a:solidFill>
                          <a:latin typeface="Helvetica Neue"/>
                          <a:ea typeface="Helvetica Neue"/>
                          <a:cs typeface="Helvetica Neue"/>
                          <a:sym typeface="Helvetica Neue"/>
                        </a:rPr>
                        <a:t>Activité</a:t>
                      </a:r>
                    </a:p>
                  </a:txBody>
                  <a:tcPr marL="50800" marR="50800" marT="50800" marB="50800" anchor="ctr" horzOverflow="overflow">
                    <a:lnL w="12700">
                      <a:miter lim="400000"/>
                    </a:lnL>
                    <a:lnR w="12700">
                      <a:miter lim="400000"/>
                    </a:lnR>
                    <a:lnT w="12700">
                      <a:miter lim="400000"/>
                    </a:lnT>
                    <a:lnB w="12700">
                      <a:solidFill>
                        <a:srgbClr val="747474"/>
                      </a:solidFill>
                      <a:custDash>
                        <a:ds d="200000" sp="200000"/>
                      </a:custDash>
                      <a:miter lim="400000"/>
                    </a:lnB>
                    <a:solidFill>
                      <a:srgbClr val="62647B"/>
                    </a:solidFill>
                  </a:tcPr>
                </a:tc>
                <a:tc>
                  <a:txBody>
                    <a:bodyPr/>
                    <a:lstStyle/>
                    <a:p>
                      <a:pPr defTabSz="457200">
                        <a:defRPr sz="1800">
                          <a:solidFill>
                            <a:srgbClr val="000000"/>
                          </a:solidFill>
                        </a:defRPr>
                      </a:pPr>
                      <a:r>
                        <a:rPr sz="2100">
                          <a:solidFill>
                            <a:srgbClr val="FFFFFF"/>
                          </a:solidFill>
                          <a:latin typeface="Helvetica Neue"/>
                          <a:ea typeface="Helvetica Neue"/>
                          <a:cs typeface="Helvetica Neue"/>
                          <a:sym typeface="Helvetica Neue"/>
                        </a:rPr>
                        <a:t>Statut</a:t>
                      </a:r>
                    </a:p>
                  </a:txBody>
                  <a:tcPr marL="50800" marR="50800" marT="50800" marB="50800" anchor="ctr" horzOverflow="overflow">
                    <a:lnL w="12700">
                      <a:miter lim="400000"/>
                    </a:lnL>
                    <a:lnR w="12700">
                      <a:miter lim="400000"/>
                    </a:lnR>
                    <a:lnT w="12700">
                      <a:miter lim="400000"/>
                    </a:lnT>
                    <a:lnB w="12700">
                      <a:solidFill>
                        <a:srgbClr val="747474"/>
                      </a:solidFill>
                      <a:custDash>
                        <a:ds d="200000" sp="200000"/>
                      </a:custDash>
                      <a:miter lim="400000"/>
                    </a:lnB>
                    <a:solidFill>
                      <a:srgbClr val="62647B"/>
                    </a:solidFill>
                  </a:tcPr>
                </a:tc>
                <a:extLst>
                  <a:ext uri="{0D108BD9-81ED-4DB2-BD59-A6C34878D82A}">
                    <a16:rowId xmlns:a16="http://schemas.microsoft.com/office/drawing/2014/main" val="10000"/>
                  </a:ext>
                </a:extLst>
              </a:tr>
              <a:tr h="856426">
                <a:tc>
                  <a:txBody>
                    <a:bodyPr/>
                    <a:lstStyle/>
                    <a:p>
                      <a:pPr defTabSz="457200">
                        <a:defRPr sz="1800">
                          <a:solidFill>
                            <a:srgbClr val="000000"/>
                          </a:solidFill>
                        </a:defRPr>
                      </a:pPr>
                      <a:r>
                        <a:rPr sz="2200">
                          <a:solidFill>
                            <a:srgbClr val="444444"/>
                          </a:solidFill>
                          <a:latin typeface="Helvetica Neue"/>
                          <a:ea typeface="Helvetica Neue"/>
                          <a:cs typeface="Helvetica Neue"/>
                          <a:sym typeface="Helvetica Neue"/>
                        </a:rPr>
                        <a:t>Atelier Théorie du changement</a:t>
                      </a:r>
                    </a:p>
                  </a:txBody>
                  <a:tcPr marL="50800" marR="50800" marT="50800" marB="50800" anchor="ctr" horzOverflow="overflow">
                    <a:lnL w="12700">
                      <a:solidFill>
                        <a:srgbClr val="CBCBCB"/>
                      </a:solidFill>
                      <a:custDash>
                        <a:ds d="200000" sp="200000"/>
                      </a:custDash>
                      <a:miter lim="400000"/>
                    </a:lnL>
                    <a:lnR w="12700">
                      <a:solidFill>
                        <a:srgbClr val="CBCBCB"/>
                      </a:solidFill>
                      <a:custDash>
                        <a:ds d="200000" sp="200000"/>
                      </a:custDash>
                      <a:miter lim="400000"/>
                    </a:lnR>
                    <a:lnT w="12700">
                      <a:solidFill>
                        <a:srgbClr val="747474"/>
                      </a:solidFill>
                      <a:custDash>
                        <a:ds d="200000" sp="200000"/>
                      </a:custDash>
                      <a:miter lim="400000"/>
                    </a:lnT>
                    <a:lnB w="12700">
                      <a:solidFill>
                        <a:srgbClr val="4F728F"/>
                      </a:solidFill>
                      <a:custDash>
                        <a:ds d="200000" sp="200000"/>
                      </a:custDash>
                      <a:miter lim="400000"/>
                    </a:lnB>
                    <a:solidFill>
                      <a:srgbClr val="D4DADF"/>
                    </a:solidFill>
                  </a:tcPr>
                </a:tc>
                <a:tc>
                  <a:txBody>
                    <a:bodyPr/>
                    <a:lstStyle/>
                    <a:p>
                      <a:pPr defTabSz="457200">
                        <a:defRPr sz="1800"/>
                      </a:pPr>
                      <a:r>
                        <a:rPr sz="2200">
                          <a:solidFill>
                            <a:srgbClr val="444444"/>
                          </a:solidFill>
                          <a:sym typeface="Helvetica Neue"/>
                        </a:rPr>
                        <a:t>Non traité à ce jour</a:t>
                      </a:r>
                    </a:p>
                  </a:txBody>
                  <a:tcPr marL="50800" marR="50800" marT="50800" marB="50800" anchor="ctr" horzOverflow="overflow">
                    <a:lnL w="12700">
                      <a:solidFill>
                        <a:srgbClr val="CBCBCB"/>
                      </a:solidFill>
                      <a:custDash>
                        <a:ds d="200000" sp="200000"/>
                      </a:custDash>
                      <a:miter lim="400000"/>
                    </a:lnL>
                    <a:lnR w="12700">
                      <a:solidFill>
                        <a:srgbClr val="CBCBCB"/>
                      </a:solidFill>
                      <a:custDash>
                        <a:ds d="200000" sp="200000"/>
                      </a:custDash>
                      <a:miter lim="400000"/>
                    </a:lnR>
                    <a:lnT w="12700">
                      <a:solidFill>
                        <a:srgbClr val="747474"/>
                      </a:solidFill>
                      <a:custDash>
                        <a:ds d="200000" sp="200000"/>
                      </a:custDash>
                      <a:miter lim="400000"/>
                    </a:lnT>
                    <a:lnB w="12700">
                      <a:solidFill>
                        <a:srgbClr val="73FCD6"/>
                      </a:solidFill>
                      <a:custDash>
                        <a:ds d="200000" sp="200000"/>
                      </a:custDash>
                      <a:miter lim="400000"/>
                    </a:lnB>
                    <a:blipFill rotWithShape="1">
                      <a:blip r:embed="rId3"/>
                      <a:srcRect/>
                      <a:tile tx="0" ty="0" sx="100000" sy="100000" flip="none" algn="tl"/>
                    </a:blipFill>
                  </a:tcPr>
                </a:tc>
                <a:extLst>
                  <a:ext uri="{0D108BD9-81ED-4DB2-BD59-A6C34878D82A}">
                    <a16:rowId xmlns:a16="http://schemas.microsoft.com/office/drawing/2014/main" val="10001"/>
                  </a:ext>
                </a:extLst>
              </a:tr>
              <a:tr h="717678">
                <a:tc>
                  <a:txBody>
                    <a:bodyPr/>
                    <a:lstStyle/>
                    <a:p>
                      <a:pPr defTabSz="457200">
                        <a:defRPr sz="1800">
                          <a:solidFill>
                            <a:srgbClr val="000000"/>
                          </a:solidFill>
                        </a:defRPr>
                      </a:pPr>
                      <a:r>
                        <a:rPr sz="2200">
                          <a:solidFill>
                            <a:srgbClr val="444444"/>
                          </a:solidFill>
                          <a:latin typeface="Helvetica Neue"/>
                          <a:ea typeface="Helvetica Neue"/>
                          <a:cs typeface="Helvetica Neue"/>
                          <a:sym typeface="Helvetica Neue"/>
                        </a:rPr>
                        <a:t>Formation Suivi Evaluation </a:t>
                      </a:r>
                    </a:p>
                  </a:txBody>
                  <a:tcPr marL="50800" marR="50800" marT="50800" marB="50800" anchor="ctr" horzOverflow="overflow">
                    <a:lnL w="12700">
                      <a:solidFill>
                        <a:srgbClr val="CBCBCB"/>
                      </a:solidFill>
                      <a:custDash>
                        <a:ds d="200000" sp="200000"/>
                      </a:custDash>
                      <a:miter lim="400000"/>
                    </a:lnL>
                    <a:lnR w="12700">
                      <a:solidFill>
                        <a:srgbClr val="73FCD6"/>
                      </a:solidFill>
                      <a:custDash>
                        <a:ds d="200000" sp="200000"/>
                      </a:custDash>
                      <a:miter lim="400000"/>
                    </a:lnR>
                    <a:lnT w="12700">
                      <a:solidFill>
                        <a:srgbClr val="4F728F"/>
                      </a:solidFill>
                      <a:custDash>
                        <a:ds d="200000" sp="200000"/>
                      </a:custDash>
                      <a:miter lim="400000"/>
                    </a:lnT>
                    <a:lnB w="12700">
                      <a:solidFill>
                        <a:srgbClr val="4F728F"/>
                      </a:solidFill>
                      <a:custDash>
                        <a:ds d="200000" sp="200000"/>
                      </a:custDash>
                      <a:miter lim="400000"/>
                    </a:lnB>
                    <a:solidFill>
                      <a:srgbClr val="D4DADF"/>
                    </a:solidFill>
                  </a:tcPr>
                </a:tc>
                <a:tc>
                  <a:txBody>
                    <a:bodyPr/>
                    <a:lstStyle/>
                    <a:p>
                      <a:pPr defTabSz="457200">
                        <a:defRPr sz="1800"/>
                      </a:pPr>
                      <a:r>
                        <a:rPr sz="2200">
                          <a:solidFill>
                            <a:srgbClr val="444444"/>
                          </a:solidFill>
                          <a:sym typeface="Helvetica Neue"/>
                        </a:rPr>
                        <a:t>Programmé</a:t>
                      </a:r>
                    </a:p>
                  </a:txBody>
                  <a:tcPr marL="50800" marR="50800" marT="50800" marB="50800" anchor="ctr" horzOverflow="overflow">
                    <a:lnL w="12700">
                      <a:solidFill>
                        <a:srgbClr val="73FCD6"/>
                      </a:solidFill>
                      <a:custDash>
                        <a:ds d="200000" sp="200000"/>
                      </a:custDash>
                      <a:miter lim="400000"/>
                    </a:lnL>
                    <a:lnR w="12700">
                      <a:solidFill>
                        <a:srgbClr val="73FCD6"/>
                      </a:solidFill>
                      <a:custDash>
                        <a:ds d="200000" sp="200000"/>
                      </a:custDash>
                      <a:miter lim="400000"/>
                    </a:lnR>
                    <a:lnT w="12700">
                      <a:solidFill>
                        <a:srgbClr val="73FCD6"/>
                      </a:solidFill>
                      <a:custDash>
                        <a:ds d="200000" sp="200000"/>
                      </a:custDash>
                      <a:miter lim="400000"/>
                    </a:lnT>
                    <a:lnB w="12700">
                      <a:solidFill>
                        <a:srgbClr val="73FCD6"/>
                      </a:solidFill>
                      <a:custDash>
                        <a:ds d="200000" sp="200000"/>
                      </a:custDash>
                      <a:miter lim="400000"/>
                    </a:lnB>
                    <a:solidFill>
                      <a:srgbClr val="DCA486"/>
                    </a:solidFill>
                  </a:tcPr>
                </a:tc>
                <a:extLst>
                  <a:ext uri="{0D108BD9-81ED-4DB2-BD59-A6C34878D82A}">
                    <a16:rowId xmlns:a16="http://schemas.microsoft.com/office/drawing/2014/main" val="10002"/>
                  </a:ext>
                </a:extLst>
              </a:tr>
              <a:tr h="787052">
                <a:tc>
                  <a:txBody>
                    <a:bodyPr/>
                    <a:lstStyle/>
                    <a:p>
                      <a:pPr defTabSz="457200">
                        <a:defRPr sz="1800">
                          <a:solidFill>
                            <a:srgbClr val="000000"/>
                          </a:solidFill>
                        </a:defRPr>
                      </a:pPr>
                      <a:r>
                        <a:rPr sz="2200">
                          <a:solidFill>
                            <a:srgbClr val="444444"/>
                          </a:solidFill>
                          <a:latin typeface="Helvetica Neue"/>
                          <a:ea typeface="Helvetica Neue"/>
                          <a:cs typeface="Helvetica Neue"/>
                          <a:sym typeface="Helvetica Neue"/>
                        </a:rPr>
                        <a:t>Conception d'un guide Suivi Evaluation</a:t>
                      </a:r>
                    </a:p>
                  </a:txBody>
                  <a:tcPr marL="50800" marR="50800" marT="50800" marB="50800" anchor="ctr" horzOverflow="overflow">
                    <a:lnL w="12700">
                      <a:solidFill>
                        <a:srgbClr val="CBCBCB"/>
                      </a:solidFill>
                      <a:custDash>
                        <a:ds d="200000" sp="200000"/>
                      </a:custDash>
                      <a:miter lim="400000"/>
                    </a:lnL>
                    <a:lnR w="12700">
                      <a:solidFill>
                        <a:srgbClr val="CBCBCB"/>
                      </a:solidFill>
                      <a:custDash>
                        <a:ds d="200000" sp="200000"/>
                      </a:custDash>
                      <a:miter lim="400000"/>
                    </a:lnR>
                    <a:lnT w="12700">
                      <a:solidFill>
                        <a:srgbClr val="4F728F"/>
                      </a:solidFill>
                      <a:custDash>
                        <a:ds d="200000" sp="200000"/>
                      </a:custDash>
                      <a:miter lim="400000"/>
                    </a:lnT>
                    <a:lnB w="12700">
                      <a:solidFill>
                        <a:srgbClr val="4F728F"/>
                      </a:solidFill>
                      <a:custDash>
                        <a:ds d="200000" sp="200000"/>
                      </a:custDash>
                      <a:miter lim="400000"/>
                    </a:lnB>
                    <a:solidFill>
                      <a:srgbClr val="D4DADF"/>
                    </a:solidFill>
                  </a:tcPr>
                </a:tc>
                <a:tc>
                  <a:txBody>
                    <a:bodyPr/>
                    <a:lstStyle/>
                    <a:p>
                      <a:pPr defTabSz="457200">
                        <a:defRPr sz="1800"/>
                      </a:pPr>
                      <a:r>
                        <a:rPr sz="2200">
                          <a:solidFill>
                            <a:srgbClr val="444444"/>
                          </a:solidFill>
                          <a:sym typeface="Helvetica Neue"/>
                        </a:rPr>
                        <a:t>En cours </a:t>
                      </a:r>
                    </a:p>
                  </a:txBody>
                  <a:tcPr marL="50800" marR="50800" marT="50800" marB="50800" anchor="ctr" horzOverflow="overflow">
                    <a:lnL w="12700">
                      <a:solidFill>
                        <a:srgbClr val="CBCBCB"/>
                      </a:solidFill>
                      <a:custDash>
                        <a:ds d="200000" sp="200000"/>
                      </a:custDash>
                      <a:miter lim="400000"/>
                    </a:lnL>
                    <a:lnR w="12700">
                      <a:solidFill>
                        <a:srgbClr val="CBCBCB"/>
                      </a:solidFill>
                      <a:custDash>
                        <a:ds d="200000" sp="200000"/>
                      </a:custDash>
                      <a:miter lim="400000"/>
                    </a:lnR>
                    <a:lnT w="12700">
                      <a:solidFill>
                        <a:srgbClr val="73FCD6"/>
                      </a:solidFill>
                      <a:custDash>
                        <a:ds d="200000" sp="200000"/>
                      </a:custDash>
                      <a:miter lim="400000"/>
                    </a:lnT>
                    <a:lnB w="12700">
                      <a:solidFill>
                        <a:srgbClr val="CBCBCB"/>
                      </a:solidFill>
                      <a:custDash>
                        <a:ds d="200000" sp="200000"/>
                      </a:custDash>
                      <a:miter lim="400000"/>
                    </a:lnB>
                    <a:blipFill rotWithShape="1">
                      <a:blip r:embed="rId4"/>
                      <a:srcRect/>
                      <a:tile tx="0" ty="0" sx="100000" sy="100000" flip="none" algn="tl"/>
                    </a:blipFill>
                  </a:tcPr>
                </a:tc>
                <a:extLst>
                  <a:ext uri="{0D108BD9-81ED-4DB2-BD59-A6C34878D82A}">
                    <a16:rowId xmlns:a16="http://schemas.microsoft.com/office/drawing/2014/main" val="10003"/>
                  </a:ext>
                </a:extLst>
              </a:tr>
              <a:tr h="787052">
                <a:tc>
                  <a:txBody>
                    <a:bodyPr/>
                    <a:lstStyle/>
                    <a:p>
                      <a:pPr defTabSz="457200">
                        <a:defRPr sz="1800">
                          <a:solidFill>
                            <a:srgbClr val="000000"/>
                          </a:solidFill>
                        </a:defRPr>
                      </a:pPr>
                      <a:r>
                        <a:rPr sz="2200">
                          <a:solidFill>
                            <a:srgbClr val="444444"/>
                          </a:solidFill>
                          <a:latin typeface="Helvetica Neue"/>
                          <a:ea typeface="Helvetica Neue"/>
                          <a:cs typeface="Helvetica Neue"/>
                          <a:sym typeface="Helvetica Neue"/>
                        </a:rPr>
                        <a:t>Recrutement géomaticien</a:t>
                      </a:r>
                    </a:p>
                  </a:txBody>
                  <a:tcPr marL="50800" marR="50800" marT="50800" marB="50800" anchor="ctr" horzOverflow="overflow">
                    <a:lnL w="12700">
                      <a:solidFill>
                        <a:srgbClr val="CBCBCB"/>
                      </a:solidFill>
                      <a:custDash>
                        <a:ds d="200000" sp="200000"/>
                      </a:custDash>
                      <a:miter lim="400000"/>
                    </a:lnL>
                    <a:lnR w="12700">
                      <a:solidFill>
                        <a:srgbClr val="CBCBCB"/>
                      </a:solidFill>
                      <a:custDash>
                        <a:ds d="200000" sp="200000"/>
                      </a:custDash>
                      <a:miter lim="400000"/>
                    </a:lnR>
                    <a:lnT w="12700">
                      <a:solidFill>
                        <a:srgbClr val="4F728F"/>
                      </a:solidFill>
                      <a:custDash>
                        <a:ds d="200000" sp="200000"/>
                      </a:custDash>
                      <a:miter lim="400000"/>
                    </a:lnT>
                    <a:lnB w="12700">
                      <a:solidFill>
                        <a:srgbClr val="4F728F"/>
                      </a:solidFill>
                      <a:custDash>
                        <a:ds d="200000" sp="200000"/>
                      </a:custDash>
                      <a:miter lim="400000"/>
                    </a:lnB>
                    <a:solidFill>
                      <a:srgbClr val="D4DADF"/>
                    </a:solidFill>
                  </a:tcPr>
                </a:tc>
                <a:tc>
                  <a:txBody>
                    <a:bodyPr/>
                    <a:lstStyle/>
                    <a:p>
                      <a:pPr defTabSz="457200">
                        <a:defRPr sz="1800"/>
                      </a:pPr>
                      <a:r>
                        <a:rPr sz="2200">
                          <a:solidFill>
                            <a:srgbClr val="444444"/>
                          </a:solidFill>
                          <a:sym typeface="Helvetica Neue"/>
                        </a:rPr>
                        <a:t>En attente (démarré mais bloqué)</a:t>
                      </a:r>
                    </a:p>
                  </a:txBody>
                  <a:tcPr marL="50800" marR="50800" marT="50800" marB="50800" anchor="ctr" horzOverflow="overflow">
                    <a:lnL w="12700">
                      <a:solidFill>
                        <a:srgbClr val="CBCBCB"/>
                      </a:solidFill>
                      <a:custDash>
                        <a:ds d="200000" sp="200000"/>
                      </a:custDash>
                      <a:miter lim="400000"/>
                    </a:lnL>
                    <a:lnR w="12700">
                      <a:solidFill>
                        <a:srgbClr val="CBCBCB"/>
                      </a:solidFill>
                      <a:custDash>
                        <a:ds d="200000" sp="200000"/>
                      </a:custDash>
                      <a:miter lim="400000"/>
                    </a:lnR>
                    <a:lnT w="12700">
                      <a:solidFill>
                        <a:srgbClr val="CBCBCB"/>
                      </a:solidFill>
                      <a:custDash>
                        <a:ds d="200000" sp="200000"/>
                      </a:custDash>
                      <a:miter lim="400000"/>
                    </a:lnT>
                    <a:lnB w="12700">
                      <a:solidFill>
                        <a:srgbClr val="CBCBCB"/>
                      </a:solidFill>
                      <a:custDash>
                        <a:ds d="200000" sp="200000"/>
                      </a:custDash>
                      <a:miter lim="400000"/>
                    </a:lnB>
                    <a:blipFill rotWithShape="1">
                      <a:blip r:embed="rId5"/>
                      <a:srcRect/>
                      <a:tile tx="0" ty="0" sx="100000" sy="100000" flip="none" algn="tl"/>
                    </a:blipFill>
                  </a:tcPr>
                </a:tc>
                <a:extLst>
                  <a:ext uri="{0D108BD9-81ED-4DB2-BD59-A6C34878D82A}">
                    <a16:rowId xmlns:a16="http://schemas.microsoft.com/office/drawing/2014/main" val="10004"/>
                  </a:ext>
                </a:extLst>
              </a:tr>
              <a:tr h="787052">
                <a:tc>
                  <a:txBody>
                    <a:bodyPr/>
                    <a:lstStyle/>
                    <a:p>
                      <a:pPr defTabSz="457200">
                        <a:defRPr sz="1800">
                          <a:solidFill>
                            <a:srgbClr val="000000"/>
                          </a:solidFill>
                        </a:defRPr>
                      </a:pPr>
                      <a:r>
                        <a:rPr sz="2200">
                          <a:solidFill>
                            <a:srgbClr val="444444"/>
                          </a:solidFill>
                          <a:latin typeface="Helvetica Neue"/>
                          <a:ea typeface="Helvetica Neue"/>
                          <a:cs typeface="Helvetica Neue"/>
                          <a:sym typeface="Helvetica Neue"/>
                        </a:rPr>
                        <a:t>Paramétrage de logiciel Suivi Evaluation</a:t>
                      </a:r>
                    </a:p>
                  </a:txBody>
                  <a:tcPr marL="50800" marR="50800" marT="50800" marB="50800" anchor="ctr" horzOverflow="overflow">
                    <a:lnL w="12700">
                      <a:solidFill>
                        <a:srgbClr val="CBCBCB"/>
                      </a:solidFill>
                      <a:custDash>
                        <a:ds d="200000" sp="200000"/>
                      </a:custDash>
                      <a:miter lim="400000"/>
                    </a:lnL>
                    <a:lnR w="12700">
                      <a:solidFill>
                        <a:srgbClr val="CBCBCB"/>
                      </a:solidFill>
                      <a:custDash>
                        <a:ds d="200000" sp="200000"/>
                      </a:custDash>
                      <a:miter lim="400000"/>
                    </a:lnR>
                    <a:lnT w="12700">
                      <a:solidFill>
                        <a:srgbClr val="4F728F"/>
                      </a:solidFill>
                      <a:custDash>
                        <a:ds d="200000" sp="200000"/>
                      </a:custDash>
                      <a:miter lim="400000"/>
                    </a:lnT>
                    <a:lnB w="12700">
                      <a:solidFill>
                        <a:srgbClr val="4F728F"/>
                      </a:solidFill>
                      <a:custDash>
                        <a:ds d="200000" sp="200000"/>
                      </a:custDash>
                      <a:miter lim="400000"/>
                    </a:lnB>
                    <a:solidFill>
                      <a:srgbClr val="D4DADF"/>
                    </a:solidFill>
                  </a:tcPr>
                </a:tc>
                <a:tc>
                  <a:txBody>
                    <a:bodyPr/>
                    <a:lstStyle/>
                    <a:p>
                      <a:pPr defTabSz="457200">
                        <a:defRPr sz="1800"/>
                      </a:pPr>
                      <a:r>
                        <a:rPr sz="2200">
                          <a:solidFill>
                            <a:srgbClr val="444444"/>
                          </a:solidFill>
                          <a:sym typeface="Helvetica Neue"/>
                        </a:rPr>
                        <a:t>Reprogrammé (la date initialement prévue n’a pu être tenue)</a:t>
                      </a:r>
                    </a:p>
                  </a:txBody>
                  <a:tcPr marL="50800" marR="50800" marT="50800" marB="50800" anchor="ctr" horzOverflow="overflow">
                    <a:lnL w="12700">
                      <a:solidFill>
                        <a:srgbClr val="CBCBCB"/>
                      </a:solidFill>
                      <a:custDash>
                        <a:ds d="200000" sp="200000"/>
                      </a:custDash>
                      <a:miter lim="400000"/>
                    </a:lnL>
                    <a:lnR w="12700">
                      <a:solidFill>
                        <a:srgbClr val="CBCBCB"/>
                      </a:solidFill>
                      <a:custDash>
                        <a:ds d="200000" sp="200000"/>
                      </a:custDash>
                      <a:miter lim="400000"/>
                    </a:lnR>
                    <a:lnT w="12700">
                      <a:solidFill>
                        <a:srgbClr val="CBCBCB"/>
                      </a:solidFill>
                      <a:custDash>
                        <a:ds d="200000" sp="200000"/>
                      </a:custDash>
                      <a:miter lim="400000"/>
                    </a:lnT>
                    <a:lnB w="12700">
                      <a:solidFill>
                        <a:srgbClr val="CBCBCB"/>
                      </a:solidFill>
                      <a:custDash>
                        <a:ds d="200000" sp="200000"/>
                      </a:custDash>
                      <a:miter lim="400000"/>
                    </a:lnB>
                    <a:blipFill rotWithShape="1">
                      <a:blip r:embed="rId6"/>
                      <a:srcRect/>
                      <a:tile tx="0" ty="0" sx="100000" sy="100000" flip="none" algn="tl"/>
                    </a:blipFill>
                  </a:tcPr>
                </a:tc>
                <a:extLst>
                  <a:ext uri="{0D108BD9-81ED-4DB2-BD59-A6C34878D82A}">
                    <a16:rowId xmlns:a16="http://schemas.microsoft.com/office/drawing/2014/main" val="10005"/>
                  </a:ext>
                </a:extLst>
              </a:tr>
              <a:tr h="787052">
                <a:tc>
                  <a:txBody>
                    <a:bodyPr/>
                    <a:lstStyle/>
                    <a:p>
                      <a:pPr defTabSz="457200">
                        <a:defRPr sz="1800">
                          <a:solidFill>
                            <a:srgbClr val="000000"/>
                          </a:solidFill>
                        </a:defRPr>
                      </a:pPr>
                      <a:r>
                        <a:rPr sz="2200">
                          <a:solidFill>
                            <a:srgbClr val="444444"/>
                          </a:solidFill>
                          <a:latin typeface="Helvetica Neue"/>
                          <a:ea typeface="Helvetica Neue"/>
                          <a:cs typeface="Helvetica Neue"/>
                          <a:sym typeface="Helvetica Neue"/>
                        </a:rPr>
                        <a:t>Co-élaboration d’une échelle de progrès avec le partenaire</a:t>
                      </a:r>
                    </a:p>
                  </a:txBody>
                  <a:tcPr marL="50800" marR="50800" marT="50800" marB="50800" anchor="ctr" horzOverflow="overflow">
                    <a:lnL w="12700">
                      <a:solidFill>
                        <a:srgbClr val="CBCBCB"/>
                      </a:solidFill>
                      <a:custDash>
                        <a:ds d="200000" sp="200000"/>
                      </a:custDash>
                      <a:miter lim="400000"/>
                    </a:lnL>
                    <a:lnR w="12700">
                      <a:solidFill>
                        <a:srgbClr val="CBCBCB"/>
                      </a:solidFill>
                      <a:custDash>
                        <a:ds d="200000" sp="200000"/>
                      </a:custDash>
                      <a:miter lim="400000"/>
                    </a:lnR>
                    <a:lnT w="12700">
                      <a:solidFill>
                        <a:srgbClr val="4F728F"/>
                      </a:solidFill>
                      <a:custDash>
                        <a:ds d="200000" sp="200000"/>
                      </a:custDash>
                      <a:miter lim="400000"/>
                    </a:lnT>
                    <a:lnB w="12700">
                      <a:solidFill>
                        <a:srgbClr val="4F728F"/>
                      </a:solidFill>
                      <a:custDash>
                        <a:ds d="200000" sp="200000"/>
                      </a:custDash>
                      <a:miter lim="400000"/>
                    </a:lnB>
                    <a:solidFill>
                      <a:srgbClr val="D4DADF"/>
                    </a:solidFill>
                  </a:tcPr>
                </a:tc>
                <a:tc>
                  <a:txBody>
                    <a:bodyPr/>
                    <a:lstStyle/>
                    <a:p>
                      <a:pPr defTabSz="457200">
                        <a:defRPr sz="1800"/>
                      </a:pPr>
                      <a:r>
                        <a:rPr sz="2200">
                          <a:solidFill>
                            <a:srgbClr val="444444"/>
                          </a:solidFill>
                          <a:sym typeface="Helvetica Neue"/>
                        </a:rPr>
                        <a:t>Achevé</a:t>
                      </a:r>
                    </a:p>
                  </a:txBody>
                  <a:tcPr marL="50800" marR="50800" marT="50800" marB="50800" anchor="ctr" horzOverflow="overflow">
                    <a:lnL w="12700">
                      <a:solidFill>
                        <a:srgbClr val="CBCBCB"/>
                      </a:solidFill>
                      <a:custDash>
                        <a:ds d="200000" sp="200000"/>
                      </a:custDash>
                      <a:miter lim="400000"/>
                    </a:lnL>
                    <a:lnR w="12700">
                      <a:solidFill>
                        <a:srgbClr val="CBCBCB"/>
                      </a:solidFill>
                      <a:custDash>
                        <a:ds d="200000" sp="200000"/>
                      </a:custDash>
                      <a:miter lim="400000"/>
                    </a:lnR>
                    <a:lnT w="12700">
                      <a:solidFill>
                        <a:srgbClr val="CBCBCB"/>
                      </a:solidFill>
                      <a:custDash>
                        <a:ds d="200000" sp="200000"/>
                      </a:custDash>
                      <a:miter lim="400000"/>
                    </a:lnT>
                    <a:lnB w="12700">
                      <a:solidFill>
                        <a:srgbClr val="CBCBCB"/>
                      </a:solidFill>
                      <a:custDash>
                        <a:ds d="200000" sp="200000"/>
                      </a:custDash>
                      <a:miter lim="400000"/>
                    </a:lnB>
                    <a:blipFill rotWithShape="1">
                      <a:blip r:embed="rId7"/>
                      <a:srcRect/>
                      <a:tile tx="0" ty="0" sx="100000" sy="100000" flip="none" algn="tl"/>
                    </a:blipFill>
                  </a:tcPr>
                </a:tc>
                <a:extLst>
                  <a:ext uri="{0D108BD9-81ED-4DB2-BD59-A6C34878D82A}">
                    <a16:rowId xmlns:a16="http://schemas.microsoft.com/office/drawing/2014/main" val="10006"/>
                  </a:ext>
                </a:extLst>
              </a:tr>
              <a:tr h="787052">
                <a:tc>
                  <a:txBody>
                    <a:bodyPr/>
                    <a:lstStyle/>
                    <a:p>
                      <a:pPr defTabSz="457200">
                        <a:defRPr sz="1800">
                          <a:solidFill>
                            <a:srgbClr val="000000"/>
                          </a:solidFill>
                        </a:defRPr>
                      </a:pPr>
                      <a:r>
                        <a:rPr sz="2200">
                          <a:solidFill>
                            <a:srgbClr val="444444"/>
                          </a:solidFill>
                          <a:latin typeface="Helvetica Neue"/>
                          <a:ea typeface="Helvetica Neue"/>
                          <a:cs typeface="Helvetica Neue"/>
                          <a:sym typeface="Helvetica Neue"/>
                        </a:rPr>
                        <a:t>Participation au séminaire régional SE</a:t>
                      </a:r>
                    </a:p>
                  </a:txBody>
                  <a:tcPr marL="50800" marR="50800" marT="50800" marB="50800" anchor="ctr" horzOverflow="overflow">
                    <a:lnL w="12700">
                      <a:solidFill>
                        <a:srgbClr val="CBCBCB"/>
                      </a:solidFill>
                      <a:custDash>
                        <a:ds d="200000" sp="200000"/>
                      </a:custDash>
                      <a:miter lim="400000"/>
                    </a:lnL>
                    <a:lnR w="12700">
                      <a:solidFill>
                        <a:srgbClr val="CBCBCB"/>
                      </a:solidFill>
                      <a:custDash>
                        <a:ds d="200000" sp="200000"/>
                      </a:custDash>
                      <a:miter lim="400000"/>
                    </a:lnR>
                    <a:lnT w="12700">
                      <a:solidFill>
                        <a:srgbClr val="4F728F"/>
                      </a:solidFill>
                      <a:custDash>
                        <a:ds d="200000" sp="200000"/>
                      </a:custDash>
                      <a:miter lim="400000"/>
                    </a:lnT>
                    <a:lnB w="12700">
                      <a:solidFill>
                        <a:srgbClr val="4F728F"/>
                      </a:solidFill>
                      <a:custDash>
                        <a:ds d="200000" sp="200000"/>
                      </a:custDash>
                      <a:miter lim="400000"/>
                    </a:lnB>
                    <a:solidFill>
                      <a:srgbClr val="D4DADF"/>
                    </a:solidFill>
                  </a:tcPr>
                </a:tc>
                <a:tc>
                  <a:txBody>
                    <a:bodyPr/>
                    <a:lstStyle/>
                    <a:p>
                      <a:pPr defTabSz="457200">
                        <a:defRPr sz="1800"/>
                      </a:pPr>
                      <a:r>
                        <a:rPr sz="2200">
                          <a:solidFill>
                            <a:srgbClr val="444444"/>
                          </a:solidFill>
                          <a:sym typeface="Helvetica Neue"/>
                        </a:rPr>
                        <a:t>Annulé</a:t>
                      </a:r>
                    </a:p>
                  </a:txBody>
                  <a:tcPr marL="50800" marR="50800" marT="50800" marB="50800" anchor="ctr" horzOverflow="overflow">
                    <a:lnL w="12700">
                      <a:solidFill>
                        <a:srgbClr val="CBCBCB"/>
                      </a:solidFill>
                      <a:custDash>
                        <a:ds d="200000" sp="200000"/>
                      </a:custDash>
                      <a:miter lim="400000"/>
                    </a:lnL>
                    <a:lnR w="12700">
                      <a:solidFill>
                        <a:srgbClr val="CBCBCB"/>
                      </a:solidFill>
                      <a:custDash>
                        <a:ds d="200000" sp="200000"/>
                      </a:custDash>
                      <a:miter lim="400000"/>
                    </a:lnR>
                    <a:lnT w="12700">
                      <a:solidFill>
                        <a:srgbClr val="CBCBCB"/>
                      </a:solidFill>
                      <a:custDash>
                        <a:ds d="200000" sp="200000"/>
                      </a:custDash>
                      <a:miter lim="400000"/>
                    </a:lnT>
                    <a:lnB w="12700">
                      <a:solidFill>
                        <a:srgbClr val="CBCBCB"/>
                      </a:solidFill>
                      <a:custDash>
                        <a:ds d="200000" sp="200000"/>
                      </a:custDash>
                      <a:miter lim="400000"/>
                    </a:lnB>
                    <a:solidFill>
                      <a:srgbClr val="82A1AB"/>
                    </a:solidFill>
                  </a:tcPr>
                </a:tc>
                <a:extLst>
                  <a:ext uri="{0D108BD9-81ED-4DB2-BD59-A6C34878D82A}">
                    <a16:rowId xmlns:a16="http://schemas.microsoft.com/office/drawing/2014/main" val="10007"/>
                  </a:ext>
                </a:extLst>
              </a:tr>
            </a:tbl>
          </a:graphicData>
        </a:graphic>
      </p:graphicFrame>
      <p:sp>
        <p:nvSpPr>
          <p:cNvPr id="1617" name="Sources d’information"/>
          <p:cNvSpPr/>
          <p:nvPr/>
        </p:nvSpPr>
        <p:spPr>
          <a:xfrm>
            <a:off x="9763381" y="0"/>
            <a:ext cx="3241420" cy="524418"/>
          </a:xfrm>
          <a:prstGeom prst="rect">
            <a:avLst/>
          </a:prstGeom>
          <a:solidFill>
            <a:schemeClr val="accent4">
              <a:hueOff val="-461056"/>
              <a:satOff val="4338"/>
              <a:lumOff val="-1022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Sources d’information </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2" name="Tableau de suivi des indicateurs"/>
          <p:cNvSpPr/>
          <p:nvPr/>
        </p:nvSpPr>
        <p:spPr>
          <a:xfrm>
            <a:off x="6779752" y="4491515"/>
            <a:ext cx="5900518" cy="763755"/>
          </a:xfrm>
          <a:prstGeom prst="rect">
            <a:avLst/>
          </a:prstGeom>
          <a:solidFill>
            <a:srgbClr val="D6D5D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latin typeface="+mn-lt"/>
                <a:ea typeface="+mn-ea"/>
                <a:cs typeface="+mn-cs"/>
                <a:sym typeface="Helvetica Neue Medium"/>
              </a:defRPr>
            </a:lvl1pPr>
          </a:lstStyle>
          <a:p>
            <a:r>
              <a:t>Tableau de suivi des indicateurs</a:t>
            </a:r>
          </a:p>
        </p:txBody>
      </p:sp>
      <p:sp>
        <p:nvSpPr>
          <p:cNvPr id="1643" name="Rapport semestriel département SE"/>
          <p:cNvSpPr/>
          <p:nvPr/>
        </p:nvSpPr>
        <p:spPr>
          <a:xfrm>
            <a:off x="6779752" y="5302305"/>
            <a:ext cx="5900518" cy="766972"/>
          </a:xfrm>
          <a:prstGeom prst="rect">
            <a:avLst/>
          </a:prstGeom>
          <a:solidFill>
            <a:srgbClr val="D6D5D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latin typeface="+mn-lt"/>
                <a:ea typeface="+mn-ea"/>
                <a:cs typeface="+mn-cs"/>
                <a:sym typeface="Helvetica Neue Medium"/>
              </a:defRPr>
            </a:lvl1pPr>
          </a:lstStyle>
          <a:p>
            <a:r>
              <a:t>Rapport semestriel département SE</a:t>
            </a:r>
          </a:p>
        </p:txBody>
      </p:sp>
      <p:sp>
        <p:nvSpPr>
          <p:cNvPr id="1644" name="Tableau de suivi des indicateurs"/>
          <p:cNvSpPr/>
          <p:nvPr/>
        </p:nvSpPr>
        <p:spPr>
          <a:xfrm>
            <a:off x="6779752" y="6145415"/>
            <a:ext cx="5900518" cy="763755"/>
          </a:xfrm>
          <a:prstGeom prst="rect">
            <a:avLst/>
          </a:prstGeom>
          <a:solidFill>
            <a:srgbClr val="D6D5D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latin typeface="+mn-lt"/>
                <a:ea typeface="+mn-ea"/>
                <a:cs typeface="+mn-cs"/>
                <a:sym typeface="Helvetica Neue Medium"/>
              </a:defRPr>
            </a:lvl1pPr>
          </a:lstStyle>
          <a:p>
            <a:r>
              <a:t>Tableau de suivi des indicateurs</a:t>
            </a:r>
          </a:p>
        </p:txBody>
      </p:sp>
      <p:sp>
        <p:nvSpPr>
          <p:cNvPr id="1645" name="Rapport annuel département SE"/>
          <p:cNvSpPr/>
          <p:nvPr/>
        </p:nvSpPr>
        <p:spPr>
          <a:xfrm>
            <a:off x="6779752" y="3348143"/>
            <a:ext cx="5900518" cy="873245"/>
          </a:xfrm>
          <a:prstGeom prst="rect">
            <a:avLst/>
          </a:prstGeom>
          <a:solidFill>
            <a:srgbClr val="D6D5D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latin typeface="+mn-lt"/>
                <a:ea typeface="+mn-ea"/>
                <a:cs typeface="+mn-cs"/>
                <a:sym typeface="Helvetica Neue Medium"/>
              </a:defRPr>
            </a:lvl1pPr>
          </a:lstStyle>
          <a:p>
            <a:r>
              <a:t>Rapport annuel département SE</a:t>
            </a:r>
          </a:p>
        </p:txBody>
      </p:sp>
      <p:sp>
        <p:nvSpPr>
          <p:cNvPr id="1646" name="Questionnaire annuel (interne)…"/>
          <p:cNvSpPr/>
          <p:nvPr/>
        </p:nvSpPr>
        <p:spPr>
          <a:xfrm>
            <a:off x="6779752" y="2091933"/>
            <a:ext cx="5900518" cy="1143371"/>
          </a:xfrm>
          <a:prstGeom prst="rect">
            <a:avLst/>
          </a:prstGeom>
          <a:solidFill>
            <a:srgbClr val="D6D5D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200" b="0">
                <a:latin typeface="+mn-lt"/>
                <a:ea typeface="+mn-ea"/>
                <a:cs typeface="+mn-cs"/>
                <a:sym typeface="Helvetica Neue Medium"/>
              </a:defRPr>
            </a:pPr>
            <a:r>
              <a:t>Questionnaire annuel (interne)</a:t>
            </a:r>
          </a:p>
          <a:p>
            <a:pPr>
              <a:defRPr sz="2200" b="0">
                <a:latin typeface="+mn-lt"/>
                <a:ea typeface="+mn-ea"/>
                <a:cs typeface="+mn-cs"/>
                <a:sym typeface="Helvetica Neue Medium"/>
              </a:defRPr>
            </a:pPr>
            <a:r>
              <a:t>Questionnaire fin de projet (partenaires)</a:t>
            </a:r>
          </a:p>
          <a:p>
            <a:pPr>
              <a:defRPr sz="2200" b="0">
                <a:latin typeface="+mn-lt"/>
                <a:ea typeface="+mn-ea"/>
                <a:cs typeface="+mn-cs"/>
                <a:sym typeface="Helvetica Neue Medium"/>
              </a:defRPr>
            </a:pPr>
            <a:r>
              <a:t>Questionnaire fin de mission (experts) </a:t>
            </a:r>
          </a:p>
        </p:txBody>
      </p:sp>
      <p:sp>
        <p:nvSpPr>
          <p:cNvPr id="1647" name="Tableau de suivi des indicateurs…"/>
          <p:cNvSpPr/>
          <p:nvPr/>
        </p:nvSpPr>
        <p:spPr>
          <a:xfrm>
            <a:off x="6779752" y="7100593"/>
            <a:ext cx="5900518" cy="2223939"/>
          </a:xfrm>
          <a:prstGeom prst="rect">
            <a:avLst/>
          </a:prstGeom>
          <a:solidFill>
            <a:srgbClr val="D6D5D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200" b="0">
                <a:latin typeface="+mn-lt"/>
                <a:ea typeface="+mn-ea"/>
                <a:cs typeface="+mn-cs"/>
                <a:sym typeface="Helvetica Neue Medium"/>
              </a:defRPr>
            </a:pPr>
            <a:r>
              <a:t>Tableau de suivi des indicateurs</a:t>
            </a:r>
          </a:p>
          <a:p>
            <a:pPr>
              <a:defRPr sz="2200" b="0">
                <a:latin typeface="+mn-lt"/>
                <a:ea typeface="+mn-ea"/>
                <a:cs typeface="+mn-cs"/>
                <a:sym typeface="Helvetica Neue Medium"/>
              </a:defRPr>
            </a:pPr>
            <a:r>
              <a:t>Rapport trimestriel </a:t>
            </a:r>
          </a:p>
        </p:txBody>
      </p:sp>
      <p:sp>
        <p:nvSpPr>
          <p:cNvPr id="1648" name="Rectangle"/>
          <p:cNvSpPr/>
          <p:nvPr/>
        </p:nvSpPr>
        <p:spPr>
          <a:xfrm>
            <a:off x="324530" y="2204772"/>
            <a:ext cx="5900518" cy="7119759"/>
          </a:xfrm>
          <a:prstGeom prst="rect">
            <a:avLst/>
          </a:prstGeom>
          <a:solidFill>
            <a:schemeClr val="accent2">
              <a:hueOff val="167855"/>
              <a:satOff val="17755"/>
              <a:lumOff val="-16671"/>
            </a:schemeClr>
          </a:solidFill>
          <a:ln w="12700">
            <a:miter lim="400000"/>
          </a:ln>
        </p:spPr>
        <p:txBody>
          <a:bodyPr lIns="50800" tIns="50800" rIns="50800" bIns="50800" anchor="ctr"/>
          <a:lstStyle/>
          <a:p>
            <a:pPr>
              <a:defRPr sz="2200" b="0">
                <a:solidFill>
                  <a:srgbClr val="FFFFFF"/>
                </a:solidFill>
                <a:latin typeface="+mn-lt"/>
                <a:ea typeface="+mn-ea"/>
                <a:cs typeface="+mn-cs"/>
                <a:sym typeface="Helvetica Neue Medium"/>
              </a:defRPr>
            </a:pPr>
            <a:endParaRPr/>
          </a:p>
        </p:txBody>
      </p:sp>
      <p:sp>
        <p:nvSpPr>
          <p:cNvPr id="1649" name="Indicateurs"/>
          <p:cNvSpPr/>
          <p:nvPr/>
        </p:nvSpPr>
        <p:spPr>
          <a:xfrm>
            <a:off x="324530" y="1105849"/>
            <a:ext cx="5900518" cy="873245"/>
          </a:xfrm>
          <a:prstGeom prst="rect">
            <a:avLst/>
          </a:prstGeom>
          <a:solidFill>
            <a:schemeClr val="accent2">
              <a:hueOff val="167855"/>
              <a:satOff val="17755"/>
              <a:lumOff val="-16671"/>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Indicateurs</a:t>
            </a:r>
          </a:p>
        </p:txBody>
      </p:sp>
      <p:sp>
        <p:nvSpPr>
          <p:cNvPr id="1650" name="N° heures de formations/ETP/an"/>
          <p:cNvSpPr/>
          <p:nvPr/>
        </p:nvSpPr>
        <p:spPr>
          <a:xfrm>
            <a:off x="419493" y="6145415"/>
            <a:ext cx="5710592" cy="695224"/>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lvl="1" indent="0" algn="l">
              <a:defRPr sz="2200" b="0">
                <a:solidFill>
                  <a:srgbClr val="FFFFFF"/>
                </a:solidFill>
                <a:latin typeface="+mn-lt"/>
                <a:ea typeface="+mn-ea"/>
                <a:cs typeface="+mn-cs"/>
                <a:sym typeface="Helvetica Neue Medium"/>
              </a:defRPr>
            </a:pPr>
            <a:r>
              <a:t>N° heures de formations/ETP/an</a:t>
            </a:r>
          </a:p>
        </p:txBody>
      </p:sp>
      <p:sp>
        <p:nvSpPr>
          <p:cNvPr id="1651" name="Chaine de progrès/phases complétées"/>
          <p:cNvSpPr/>
          <p:nvPr/>
        </p:nvSpPr>
        <p:spPr>
          <a:xfrm>
            <a:off x="419493" y="5338179"/>
            <a:ext cx="5710592" cy="695223"/>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Chaine de progrès/phases complétées</a:t>
            </a:r>
          </a:p>
        </p:txBody>
      </p:sp>
      <p:sp>
        <p:nvSpPr>
          <p:cNvPr id="1652" name="Effectif à 3 an"/>
          <p:cNvSpPr/>
          <p:nvPr/>
        </p:nvSpPr>
        <p:spPr>
          <a:xfrm>
            <a:off x="419493" y="4560046"/>
            <a:ext cx="5710592" cy="695224"/>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Effectif à 3 an</a:t>
            </a:r>
          </a:p>
        </p:txBody>
      </p:sp>
      <p:sp>
        <p:nvSpPr>
          <p:cNvPr id="1653" name="1 ETP"/>
          <p:cNvSpPr/>
          <p:nvPr/>
        </p:nvSpPr>
        <p:spPr>
          <a:xfrm>
            <a:off x="419493" y="7044824"/>
            <a:ext cx="5710592" cy="481777"/>
          </a:xfrm>
          <a:prstGeom prst="rect">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1 ETP </a:t>
            </a:r>
          </a:p>
        </p:txBody>
      </p:sp>
      <p:sp>
        <p:nvSpPr>
          <p:cNvPr id="1654" name="% de projet ayant formalisé un SSE"/>
          <p:cNvSpPr/>
          <p:nvPr/>
        </p:nvSpPr>
        <p:spPr>
          <a:xfrm>
            <a:off x="382202" y="3348143"/>
            <a:ext cx="5747883" cy="873245"/>
          </a:xfrm>
          <a:prstGeom prst="rect">
            <a:avLst/>
          </a:prstGeom>
          <a:solidFill>
            <a:schemeClr val="accent1">
              <a:lumOff val="-135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 de projet ayant formalisé un SSE</a:t>
            </a:r>
          </a:p>
        </p:txBody>
      </p:sp>
      <p:sp>
        <p:nvSpPr>
          <p:cNvPr id="1655" name="1 ETP"/>
          <p:cNvSpPr/>
          <p:nvPr/>
        </p:nvSpPr>
        <p:spPr>
          <a:xfrm>
            <a:off x="419493" y="7628693"/>
            <a:ext cx="5710592" cy="481777"/>
          </a:xfrm>
          <a:prstGeom prst="rect">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1 ETP</a:t>
            </a:r>
          </a:p>
        </p:txBody>
      </p:sp>
      <p:sp>
        <p:nvSpPr>
          <p:cNvPr id="1656" name="…"/>
          <p:cNvSpPr/>
          <p:nvPr/>
        </p:nvSpPr>
        <p:spPr>
          <a:xfrm>
            <a:off x="419493" y="8212562"/>
            <a:ext cx="5710592" cy="480252"/>
          </a:xfrm>
          <a:prstGeom prst="rect">
            <a:avLst/>
          </a:prstGeom>
          <a:solidFill>
            <a:schemeClr val="accent1">
              <a:lumOff val="16847"/>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lstStyle>
            <a:lvl1pPr algn="l">
              <a:defRPr sz="2200" b="0">
                <a:solidFill>
                  <a:srgbClr val="FFFFFF"/>
                </a:solidFill>
                <a:latin typeface="+mn-lt"/>
                <a:ea typeface="+mn-ea"/>
                <a:cs typeface="+mn-cs"/>
                <a:sym typeface="Helvetica Neue Medium"/>
              </a:defRPr>
            </a:lvl1pPr>
          </a:lstStyle>
          <a:p>
            <a:r>
              <a:t>…</a:t>
            </a:r>
          </a:p>
        </p:txBody>
      </p:sp>
      <p:sp>
        <p:nvSpPr>
          <p:cNvPr id="1657" name="Sources de vérification"/>
          <p:cNvSpPr/>
          <p:nvPr/>
        </p:nvSpPr>
        <p:spPr>
          <a:xfrm>
            <a:off x="6779752" y="1105849"/>
            <a:ext cx="5900518" cy="873245"/>
          </a:xfrm>
          <a:prstGeom prst="rect">
            <a:avLst/>
          </a:prstGeom>
          <a:solidFill>
            <a:srgbClr val="D6D5D5"/>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latin typeface="Helvetica Neue Bold Condensed"/>
                <a:ea typeface="Helvetica Neue Bold Condensed"/>
                <a:cs typeface="Helvetica Neue Bold Condensed"/>
                <a:sym typeface="Helvetica Neue Bold Condensed"/>
              </a:defRPr>
            </a:lvl1pPr>
          </a:lstStyle>
          <a:p>
            <a:r>
              <a:t>Sources de vérification</a:t>
            </a:r>
          </a:p>
        </p:txBody>
      </p:sp>
      <p:sp>
        <p:nvSpPr>
          <p:cNvPr id="1658" name="2"/>
          <p:cNvSpPr/>
          <p:nvPr/>
        </p:nvSpPr>
        <p:spPr>
          <a:xfrm>
            <a:off x="2906517" y="291601"/>
            <a:ext cx="691976" cy="695223"/>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2</a:t>
            </a:r>
          </a:p>
        </p:txBody>
      </p:sp>
      <p:sp>
        <p:nvSpPr>
          <p:cNvPr id="1659" name="3"/>
          <p:cNvSpPr/>
          <p:nvPr/>
        </p:nvSpPr>
        <p:spPr>
          <a:xfrm>
            <a:off x="8885677" y="291601"/>
            <a:ext cx="691975" cy="695223"/>
          </a:xfrm>
          <a:prstGeom prst="ellipse">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3</a:t>
            </a:r>
          </a:p>
        </p:txBody>
      </p:sp>
      <p:sp>
        <p:nvSpPr>
          <p:cNvPr id="1660" name="Taux de satisfaction (interne, partenaires, experts)"/>
          <p:cNvSpPr/>
          <p:nvPr/>
        </p:nvSpPr>
        <p:spPr>
          <a:xfrm>
            <a:off x="419493" y="2336813"/>
            <a:ext cx="5710592" cy="873245"/>
          </a:xfrm>
          <a:prstGeom prst="rect">
            <a:avLst/>
          </a:prstGeom>
          <a:solidFill>
            <a:schemeClr val="accent1">
              <a:hueOff val="114395"/>
              <a:lumOff val="-24975"/>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lgn="l">
              <a:defRPr sz="2200" b="0">
                <a:solidFill>
                  <a:srgbClr val="FFFFFF"/>
                </a:solidFill>
                <a:latin typeface="+mn-lt"/>
                <a:ea typeface="+mn-ea"/>
                <a:cs typeface="+mn-cs"/>
                <a:sym typeface="Helvetica Neue Medium"/>
              </a:defRPr>
            </a:lvl1pPr>
          </a:lstStyle>
          <a:p>
            <a:r>
              <a:t>Taux de satisfaction (interne, partenaires, experts)</a:t>
            </a:r>
          </a:p>
        </p:txBody>
      </p:sp>
      <p:sp>
        <p:nvSpPr>
          <p:cNvPr id="1661" name="M&amp;E"/>
          <p:cNvSpPr/>
          <p:nvPr/>
        </p:nvSpPr>
        <p:spPr>
          <a:xfrm>
            <a:off x="12158023" y="112452"/>
            <a:ext cx="739775" cy="694566"/>
          </a:xfrm>
          <a:prstGeom prst="ellipse">
            <a:avLst/>
          </a:prstGeom>
          <a:solidFill>
            <a:schemeClr val="accent6">
              <a:hueOff val="-146070"/>
              <a:satOff val="-10048"/>
              <a:lumOff val="-30626"/>
            </a:schemeClr>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1800" b="0">
                <a:solidFill>
                  <a:srgbClr val="FFFFFF"/>
                </a:solidFill>
                <a:latin typeface="Helvetica Neue Light"/>
                <a:ea typeface="Helvetica Neue Light"/>
                <a:cs typeface="Helvetica Neue Light"/>
                <a:sym typeface="Helvetica Neue Light"/>
              </a:defRPr>
            </a:lvl1pPr>
          </a:lstStyle>
          <a:p>
            <a:r>
              <a:t>M&amp;E</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Les 4 phases d’analyse"/>
          <p:cNvSpPr txBox="1">
            <a:spLocks noGrp="1"/>
          </p:cNvSpPr>
          <p:nvPr>
            <p:ph type="title"/>
          </p:nvPr>
        </p:nvSpPr>
        <p:spPr>
          <a:xfrm>
            <a:off x="215840" y="-3177"/>
            <a:ext cx="11974422" cy="1702534"/>
          </a:xfrm>
          <a:prstGeom prst="rect">
            <a:avLst/>
          </a:prstGeom>
        </p:spPr>
        <p:txBody>
          <a:bodyPr/>
          <a:lstStyle>
            <a:lvl1pPr>
              <a:defRPr sz="3500"/>
            </a:lvl1pPr>
          </a:lstStyle>
          <a:p>
            <a:r>
              <a:t>Les 4 phases d’analyse</a:t>
            </a:r>
          </a:p>
        </p:txBody>
      </p:sp>
      <p:sp>
        <p:nvSpPr>
          <p:cNvPr id="311" name="l’analyse des parties prenantes…"/>
          <p:cNvSpPr txBox="1">
            <a:spLocks noGrp="1"/>
          </p:cNvSpPr>
          <p:nvPr>
            <p:ph type="body" sz="half" idx="1"/>
          </p:nvPr>
        </p:nvSpPr>
        <p:spPr>
          <a:xfrm>
            <a:off x="641274" y="3165429"/>
            <a:ext cx="11861801" cy="4011652"/>
          </a:xfrm>
          <a:prstGeom prst="rect">
            <a:avLst/>
          </a:prstGeom>
        </p:spPr>
        <p:txBody>
          <a:bodyPr/>
          <a:lstStyle/>
          <a:p>
            <a:pPr marL="228600" indent="-228600">
              <a:buAutoNum type="arabicPeriod"/>
              <a:defRPr>
                <a:solidFill>
                  <a:srgbClr val="000000"/>
                </a:solidFill>
                <a:uFill>
                  <a:solidFill>
                    <a:srgbClr val="000000"/>
                  </a:solidFill>
                </a:uFill>
                <a:latin typeface="Helvetica Neue Light"/>
                <a:ea typeface="Helvetica Neue Light"/>
                <a:cs typeface="Helvetica Neue Light"/>
                <a:sym typeface="Helvetica Neue Light"/>
              </a:defRPr>
            </a:pPr>
            <a:r>
              <a:t>l’analyse des parties prenantes</a:t>
            </a:r>
          </a:p>
          <a:p>
            <a:pPr marL="228600" indent="-228600">
              <a:buAutoNum type="arabicPeriod"/>
              <a:defRPr>
                <a:solidFill>
                  <a:srgbClr val="000000"/>
                </a:solidFill>
                <a:uFill>
                  <a:solidFill>
                    <a:srgbClr val="000000"/>
                  </a:solidFill>
                </a:uFill>
                <a:latin typeface="Helvetica Neue Light"/>
                <a:ea typeface="Helvetica Neue Light"/>
                <a:cs typeface="Helvetica Neue Light"/>
                <a:sym typeface="Helvetica Neue Light"/>
              </a:defRPr>
            </a:pPr>
            <a:r>
              <a:t>l’analyse des problèmes</a:t>
            </a:r>
          </a:p>
          <a:p>
            <a:pPr marL="228600" indent="-228600">
              <a:buAutoNum type="arabicPeriod"/>
              <a:defRPr>
                <a:solidFill>
                  <a:srgbClr val="000000"/>
                </a:solidFill>
                <a:uFill>
                  <a:solidFill>
                    <a:srgbClr val="000000"/>
                  </a:solidFill>
                </a:uFill>
                <a:latin typeface="Helvetica Neue Light"/>
                <a:ea typeface="Helvetica Neue Light"/>
                <a:cs typeface="Helvetica Neue Light"/>
                <a:sym typeface="Helvetica Neue Light"/>
              </a:defRPr>
            </a:pPr>
            <a:r>
              <a:t>l’analyse des solutions/objectifs</a:t>
            </a:r>
          </a:p>
          <a:p>
            <a:pPr marL="228600" indent="-228600">
              <a:buAutoNum type="arabicPeriod"/>
              <a:defRPr>
                <a:solidFill>
                  <a:srgbClr val="000000"/>
                </a:solidFill>
                <a:uFill>
                  <a:solidFill>
                    <a:srgbClr val="000000"/>
                  </a:solidFill>
                </a:uFill>
                <a:latin typeface="Helvetica Neue Light"/>
                <a:ea typeface="Helvetica Neue Light"/>
                <a:cs typeface="Helvetica Neue Light"/>
                <a:sym typeface="Helvetica Neue Light"/>
              </a:defRPr>
            </a:pPr>
            <a:r>
              <a:t>l’analyse des stratégies</a:t>
            </a:r>
          </a:p>
        </p:txBody>
      </p:sp>
      <p:sp>
        <p:nvSpPr>
          <p:cNvPr id="312" name="Numéro de diapositive"/>
          <p:cNvSpPr txBox="1">
            <a:spLocks noGrp="1"/>
          </p:cNvSpPr>
          <p:nvPr>
            <p:ph type="sldNum" sz="quarter" idx="2"/>
          </p:nvPr>
        </p:nvSpPr>
        <p:spPr>
          <a:xfrm>
            <a:off x="12721031" y="9465920"/>
            <a:ext cx="199035"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313" name="1. La construction du cadre logique"/>
          <p:cNvSpPr/>
          <p:nvPr/>
        </p:nvSpPr>
        <p:spPr>
          <a:xfrm>
            <a:off x="-1" y="0"/>
            <a:ext cx="13144350" cy="773159"/>
          </a:xfrm>
          <a:prstGeom prst="rect">
            <a:avLst/>
          </a:prstGeom>
          <a:solidFill>
            <a:schemeClr val="accent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lvl1pPr>
              <a:defRPr sz="2200" b="0">
                <a:solidFill>
                  <a:srgbClr val="FFFFFF"/>
                </a:solidFill>
                <a:latin typeface="+mn-lt"/>
                <a:ea typeface="+mn-ea"/>
                <a:cs typeface="+mn-cs"/>
                <a:sym typeface="Helvetica Neue Medium"/>
              </a:defRPr>
            </a:lvl1pPr>
          </a:lstStyle>
          <a:p>
            <a:r>
              <a:t>1. La construction du cadre logique</a:t>
            </a:r>
          </a:p>
        </p:txBody>
      </p:sp>
      <p:sp>
        <p:nvSpPr>
          <p:cNvPr id="314" name="Objectif : compréhension du contexte et sélection de la stratégie"/>
          <p:cNvSpPr txBox="1"/>
          <p:nvPr/>
        </p:nvSpPr>
        <p:spPr>
          <a:xfrm>
            <a:off x="1285212" y="8129046"/>
            <a:ext cx="9510676" cy="4610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r>
              <a:t>Objectif : compréhension du contexte et sélection de la stratégie</a:t>
            </a:r>
          </a:p>
        </p:txBody>
      </p:sp>
      <p:pic>
        <p:nvPicPr>
          <p:cNvPr id="315" name="Capture d’écran 2019-11-15 à 14.34.55.png" descr="Capture d’écran 2019-11-15 à 14.34.55.png"/>
          <p:cNvPicPr>
            <a:picLocks noChangeAspect="1"/>
          </p:cNvPicPr>
          <p:nvPr/>
        </p:nvPicPr>
        <p:blipFill>
          <a:blip r:embed="rId2"/>
          <a:stretch>
            <a:fillRect/>
          </a:stretch>
        </p:blipFill>
        <p:spPr>
          <a:xfrm>
            <a:off x="10047210" y="227096"/>
            <a:ext cx="2631454" cy="1472261"/>
          </a:xfrm>
          <a:prstGeom prst="rect">
            <a:avLst/>
          </a:prstGeom>
          <a:ln w="12700">
            <a:miter lim="400000"/>
          </a:ln>
        </p:spPr>
      </p:pic>
      <p:sp>
        <p:nvSpPr>
          <p:cNvPr id="316"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3"/>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4"/>
              </a:rPr>
              <a:t>Sébastien Galéa</a:t>
            </a:r>
          </a:p>
        </p:txBody>
      </p:sp>
      <p:pic>
        <p:nvPicPr>
          <p:cNvPr id="317" name="logo.jpg" descr="logo.jpg">
            <a:hlinkClick r:id="rId3"/>
          </p:cNvPr>
          <p:cNvPicPr>
            <a:picLocks noChangeAspect="1"/>
          </p:cNvPicPr>
          <p:nvPr/>
        </p:nvPicPr>
        <p:blipFill>
          <a:blip r:embed="rId5"/>
          <a:stretch>
            <a:fillRect/>
          </a:stretch>
        </p:blipFill>
        <p:spPr>
          <a:xfrm>
            <a:off x="11174718" y="9283644"/>
            <a:ext cx="385344" cy="287553"/>
          </a:xfrm>
          <a:prstGeom prst="rect">
            <a:avLst/>
          </a:prstGeom>
          <a:ln w="25400"/>
        </p:spPr>
      </p:pic>
    </p:spTree>
  </p:cSld>
  <p:clrMapOvr>
    <a:masterClrMapping/>
  </p:clrMapOvr>
  <p:transition spd="med"/>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1" name="d678a40e18436bcb89aeb4b6d04af395.jpg" descr="d678a40e18436bcb89aeb4b6d04af395.jpg"/>
          <p:cNvPicPr>
            <a:picLocks noChangeAspect="1"/>
          </p:cNvPicPr>
          <p:nvPr/>
        </p:nvPicPr>
        <p:blipFill>
          <a:blip r:embed="rId2"/>
          <a:stretch>
            <a:fillRect/>
          </a:stretch>
        </p:blipFill>
        <p:spPr>
          <a:xfrm>
            <a:off x="2997200" y="203200"/>
            <a:ext cx="6602200" cy="9347200"/>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Analyse des parties prenantes"/>
          <p:cNvSpPr txBox="1">
            <a:spLocks noGrp="1"/>
          </p:cNvSpPr>
          <p:nvPr>
            <p:ph type="title"/>
          </p:nvPr>
        </p:nvSpPr>
        <p:spPr>
          <a:xfrm>
            <a:off x="1563138" y="635622"/>
            <a:ext cx="7717368" cy="925359"/>
          </a:xfrm>
          <a:prstGeom prst="rect">
            <a:avLst/>
          </a:prstGeom>
        </p:spPr>
        <p:txBody>
          <a:bodyPr/>
          <a:lstStyle/>
          <a:p>
            <a:r>
              <a:t>Analyse des parties prenantes</a:t>
            </a:r>
          </a:p>
        </p:txBody>
      </p:sp>
      <p:sp>
        <p:nvSpPr>
          <p:cNvPr id="320" name="Permet de synthétiser et de récapituler les informations sur l’ensemble des personnes, groupes de personnes, organismes et institutions concernées d’une manière ou d’une autre par le projet…"/>
          <p:cNvSpPr txBox="1">
            <a:spLocks noGrp="1"/>
          </p:cNvSpPr>
          <p:nvPr>
            <p:ph type="body" idx="1"/>
          </p:nvPr>
        </p:nvSpPr>
        <p:spPr>
          <a:xfrm>
            <a:off x="273199" y="2180260"/>
            <a:ext cx="11861801" cy="7429501"/>
          </a:xfrm>
          <a:prstGeom prst="rect">
            <a:avLst/>
          </a:prstGeom>
        </p:spPr>
        <p:txBody>
          <a:bodyPr/>
          <a:lstStyle/>
          <a:p>
            <a:pPr marL="474784" indent="-228599"/>
            <a:r>
              <a:t>Permet de synthétiser et de récapituler les informations sur l’ensemble des personnes, groupes de personnes, organismes et institutions concernées d’une manière ou d’une autre par le projet</a:t>
            </a:r>
          </a:p>
          <a:p>
            <a:pPr marL="474784" indent="-228599"/>
            <a:r>
              <a:t>Mieux comprendre un système grâce à l’analyse des attentes, des besoins, des enjeux liés aux différents acteurs</a:t>
            </a:r>
          </a:p>
          <a:p>
            <a:pPr marL="0" lvl="5" indent="1143000" defTabSz="914400">
              <a:spcBef>
                <a:spcPts val="700"/>
              </a:spcBef>
              <a:buSzTx/>
              <a:buNone/>
              <a:defRPr sz="2400">
                <a:uFill>
                  <a:solidFill>
                    <a:srgbClr val="000000"/>
                  </a:solidFill>
                </a:uFill>
                <a:latin typeface="Helvetica Neue Bold Condensed"/>
                <a:ea typeface="Helvetica Neue Bold Condensed"/>
                <a:cs typeface="Helvetica Neue Bold Condensed"/>
                <a:sym typeface="Helvetica Neue Bold Condensed"/>
              </a:defRPr>
            </a:pPr>
            <a:endParaRPr/>
          </a:p>
          <a:p>
            <a:pPr marL="0" lvl="5" indent="1143000" defTabSz="914400">
              <a:spcBef>
                <a:spcPts val="700"/>
              </a:spcBef>
              <a:buSzTx/>
              <a:buNone/>
              <a:defRPr sz="2800">
                <a:uFill>
                  <a:solidFill>
                    <a:srgbClr val="000000"/>
                  </a:solidFill>
                </a:uFill>
                <a:latin typeface="Helvetica Neue Bold Condensed"/>
                <a:ea typeface="Helvetica Neue Bold Condensed"/>
                <a:cs typeface="Helvetica Neue Bold Condensed"/>
                <a:sym typeface="Helvetica Neue Bold Condensed"/>
              </a:defRPr>
            </a:pPr>
            <a:r>
              <a:t>Les étapes :</a:t>
            </a:r>
          </a:p>
          <a:p>
            <a:pPr marL="0" lvl="8" indent="1828800" defTabSz="914400">
              <a:spcBef>
                <a:spcPts val="700"/>
              </a:spcBef>
              <a:buSzTx/>
              <a:buNone/>
              <a:defRPr sz="2800">
                <a:uFill>
                  <a:solidFill>
                    <a:srgbClr val="000000"/>
                  </a:solidFill>
                </a:uFill>
                <a:latin typeface="Helvetica Neue Bold Condensed"/>
                <a:ea typeface="Helvetica Neue Bold Condensed"/>
                <a:cs typeface="Helvetica Neue Bold Condensed"/>
                <a:sym typeface="Helvetica Neue Bold Condensed"/>
              </a:defRPr>
            </a:pPr>
            <a:r>
              <a:t>1. Identifier les acteurs</a:t>
            </a:r>
          </a:p>
          <a:p>
            <a:pPr marL="0" lvl="8" indent="1828800" defTabSz="914400">
              <a:spcBef>
                <a:spcPts val="700"/>
              </a:spcBef>
              <a:buSzTx/>
              <a:buNone/>
              <a:defRPr sz="2800">
                <a:uFill>
                  <a:solidFill>
                    <a:srgbClr val="000000"/>
                  </a:solidFill>
                </a:uFill>
                <a:latin typeface="Helvetica Neue Bold Condensed"/>
                <a:ea typeface="Helvetica Neue Bold Condensed"/>
                <a:cs typeface="Helvetica Neue Bold Condensed"/>
                <a:sym typeface="Helvetica Neue Bold Condensed"/>
              </a:defRPr>
            </a:pPr>
            <a:r>
              <a:t>2. Délimiter le périmètre</a:t>
            </a:r>
          </a:p>
          <a:p>
            <a:pPr marL="0" lvl="8" indent="1828800" defTabSz="914400">
              <a:spcBef>
                <a:spcPts val="700"/>
              </a:spcBef>
              <a:buSzTx/>
              <a:buNone/>
              <a:defRPr sz="2800">
                <a:uFill>
                  <a:solidFill>
                    <a:srgbClr val="000000"/>
                  </a:solidFill>
                </a:uFill>
                <a:latin typeface="Helvetica Neue Bold Condensed"/>
                <a:ea typeface="Helvetica Neue Bold Condensed"/>
                <a:cs typeface="Helvetica Neue Bold Condensed"/>
                <a:sym typeface="Helvetica Neue Bold Condensed"/>
              </a:defRPr>
            </a:pPr>
            <a:r>
              <a:t>3. Définir la légende</a:t>
            </a:r>
          </a:p>
          <a:p>
            <a:pPr marL="0" lvl="8" indent="1828800" defTabSz="914400">
              <a:spcBef>
                <a:spcPts val="700"/>
              </a:spcBef>
              <a:buSzTx/>
              <a:buNone/>
              <a:defRPr sz="2800">
                <a:uFill>
                  <a:solidFill>
                    <a:srgbClr val="000000"/>
                  </a:solidFill>
                </a:uFill>
                <a:latin typeface="Helvetica Neue Bold Condensed"/>
                <a:ea typeface="Helvetica Neue Bold Condensed"/>
                <a:cs typeface="Helvetica Neue Bold Condensed"/>
                <a:sym typeface="Helvetica Neue Bold Condensed"/>
              </a:defRPr>
            </a:pPr>
            <a:r>
              <a:t>4. Préciser les liens entre acteurs</a:t>
            </a:r>
          </a:p>
          <a:p>
            <a:pPr marL="0" lvl="8" indent="1828800" defTabSz="914400">
              <a:spcBef>
                <a:spcPts val="700"/>
              </a:spcBef>
              <a:buSzTx/>
              <a:buNone/>
              <a:defRPr sz="2800">
                <a:uFill>
                  <a:solidFill>
                    <a:srgbClr val="000000"/>
                  </a:solidFill>
                </a:uFill>
                <a:latin typeface="Helvetica Neue Bold Condensed"/>
                <a:ea typeface="Helvetica Neue Bold Condensed"/>
                <a:cs typeface="Helvetica Neue Bold Condensed"/>
                <a:sym typeface="Helvetica Neue Bold Condensed"/>
              </a:defRPr>
            </a:pPr>
            <a:r>
              <a:t>5. Analyse des liens</a:t>
            </a:r>
          </a:p>
        </p:txBody>
      </p:sp>
      <p:sp>
        <p:nvSpPr>
          <p:cNvPr id="321" name="Numéro de diapositive"/>
          <p:cNvSpPr txBox="1">
            <a:spLocks noGrp="1"/>
          </p:cNvSpPr>
          <p:nvPr>
            <p:ph type="sldNum" sz="quarter" idx="2"/>
          </p:nvPr>
        </p:nvSpPr>
        <p:spPr>
          <a:xfrm>
            <a:off x="12721031" y="9465920"/>
            <a:ext cx="199035"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grpSp>
        <p:nvGrpSpPr>
          <p:cNvPr id="324" name="Capture d’écran 2012-10-25 à 14.32.23.png"/>
          <p:cNvGrpSpPr/>
          <p:nvPr/>
        </p:nvGrpSpPr>
        <p:grpSpPr>
          <a:xfrm>
            <a:off x="11349963" y="630197"/>
            <a:ext cx="1654838" cy="1438408"/>
            <a:chOff x="0" y="0"/>
            <a:chExt cx="1654836" cy="1438406"/>
          </a:xfrm>
        </p:grpSpPr>
        <p:pic>
          <p:nvPicPr>
            <p:cNvPr id="323" name="Capture d’écran 2012-10-25 à 14.32.23.png" descr="Capture d’écran 2012-10-25 à 14.32.23.png"/>
            <p:cNvPicPr>
              <a:picLocks noChangeAspect="1"/>
            </p:cNvPicPr>
            <p:nvPr/>
          </p:nvPicPr>
          <p:blipFill>
            <a:blip r:embed="rId2"/>
            <a:srcRect/>
            <a:stretch>
              <a:fillRect/>
            </a:stretch>
          </p:blipFill>
          <p:spPr>
            <a:xfrm>
              <a:off x="165100" y="114300"/>
              <a:ext cx="1324637" cy="1006607"/>
            </a:xfrm>
            <a:prstGeom prst="rect">
              <a:avLst/>
            </a:prstGeom>
            <a:ln>
              <a:noFill/>
            </a:ln>
            <a:effectLst/>
          </p:spPr>
        </p:pic>
        <p:pic>
          <p:nvPicPr>
            <p:cNvPr id="322" name="Capture d’écran 2012-10-25 à 14.32.23.png" descr="Capture d’écran 2012-10-25 à 14.32.23.png"/>
            <p:cNvPicPr>
              <a:picLocks/>
            </p:cNvPicPr>
            <p:nvPr/>
          </p:nvPicPr>
          <p:blipFill>
            <a:blip r:embed="rId3"/>
            <a:stretch>
              <a:fillRect/>
            </a:stretch>
          </p:blipFill>
          <p:spPr>
            <a:xfrm>
              <a:off x="0" y="-1"/>
              <a:ext cx="1654837" cy="1438408"/>
            </a:xfrm>
            <a:prstGeom prst="rect">
              <a:avLst/>
            </a:prstGeom>
            <a:effectLst/>
          </p:spPr>
        </p:pic>
      </p:grpSp>
      <p:sp>
        <p:nvSpPr>
          <p:cNvPr id="325" name="1. APP"/>
          <p:cNvSpPr/>
          <p:nvPr/>
        </p:nvSpPr>
        <p:spPr>
          <a:xfrm>
            <a:off x="11839412" y="-1"/>
            <a:ext cx="1165389" cy="520315"/>
          </a:xfrm>
          <a:prstGeom prst="rect">
            <a:avLst/>
          </a:prstGeom>
          <a:solidFill>
            <a:srgbClr val="78ACFF"/>
          </a:solidFill>
          <a:ln w="12700">
            <a:miter lim="400000"/>
          </a:ln>
          <a:effectLst>
            <a:outerShdw blurRad="50800" dist="254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000" b="0">
                <a:solidFill>
                  <a:srgbClr val="FFFFFF"/>
                </a:solidFill>
                <a:latin typeface="Helvetica Neue Light"/>
                <a:ea typeface="Helvetica Neue Light"/>
                <a:cs typeface="Helvetica Neue Light"/>
                <a:sym typeface="Helvetica Neue Light"/>
              </a:defRPr>
            </a:pPr>
            <a:r>
              <a:rPr sz="2700"/>
              <a:t>1</a:t>
            </a:r>
            <a:r>
              <a:rPr sz="3000"/>
              <a:t>. </a:t>
            </a:r>
            <a:r>
              <a:rPr sz="2300"/>
              <a:t>APP</a:t>
            </a:r>
          </a:p>
        </p:txBody>
      </p:sp>
      <p:sp>
        <p:nvSpPr>
          <p:cNvPr id="326" name="www.eval.fr…"/>
          <p:cNvSpPr txBox="1"/>
          <p:nvPr/>
        </p:nvSpPr>
        <p:spPr>
          <a:xfrm>
            <a:off x="11560084" y="92011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4"/>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Sébastien Galéa</a:t>
            </a:r>
          </a:p>
        </p:txBody>
      </p:sp>
      <p:pic>
        <p:nvPicPr>
          <p:cNvPr id="327" name="logo.jpg" descr="logo.jpg">
            <a:hlinkClick r:id="rId4"/>
          </p:cNvPr>
          <p:cNvPicPr>
            <a:picLocks noChangeAspect="1"/>
          </p:cNvPicPr>
          <p:nvPr/>
        </p:nvPicPr>
        <p:blipFill>
          <a:blip r:embed="rId6"/>
          <a:stretch>
            <a:fillRect/>
          </a:stretch>
        </p:blipFill>
        <p:spPr>
          <a:xfrm>
            <a:off x="11174718" y="9296344"/>
            <a:ext cx="385344" cy="287553"/>
          </a:xfrm>
          <a:prstGeom prst="rect">
            <a:avLst/>
          </a:prstGeom>
          <a:ln w="25400"/>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 name="1. Lister les acteurs"/>
          <p:cNvSpPr txBox="1">
            <a:spLocks noGrp="1"/>
          </p:cNvSpPr>
          <p:nvPr>
            <p:ph type="title"/>
          </p:nvPr>
        </p:nvSpPr>
        <p:spPr>
          <a:prstGeom prst="rect">
            <a:avLst/>
          </a:prstGeom>
        </p:spPr>
        <p:txBody>
          <a:bodyPr/>
          <a:lstStyle/>
          <a:p>
            <a:r>
              <a:t>1. Lister les acteurs</a:t>
            </a:r>
          </a:p>
        </p:txBody>
      </p:sp>
      <p:sp>
        <p:nvSpPr>
          <p:cNvPr id="330" name="Diverses possibilités de catégorisation :…"/>
          <p:cNvSpPr txBox="1">
            <a:spLocks noGrp="1"/>
          </p:cNvSpPr>
          <p:nvPr>
            <p:ph type="body" idx="1"/>
          </p:nvPr>
        </p:nvSpPr>
        <p:spPr>
          <a:xfrm>
            <a:off x="571500" y="2324100"/>
            <a:ext cx="11861800" cy="6268443"/>
          </a:xfrm>
          <a:prstGeom prst="rect">
            <a:avLst/>
          </a:prstGeom>
        </p:spPr>
        <p:txBody>
          <a:bodyPr/>
          <a:lstStyle/>
          <a:p>
            <a:pPr marL="266700" indent="-266700"/>
            <a:r>
              <a:t>Diverses possibilités de catégorisation :</a:t>
            </a:r>
          </a:p>
          <a:p>
            <a:pPr marL="1104900" lvl="2" indent="-266700">
              <a:buChar char="๏"/>
            </a:pPr>
            <a:r>
              <a:rPr b="1">
                <a:latin typeface="Helvetica Neue"/>
                <a:ea typeface="Helvetica Neue"/>
                <a:cs typeface="Helvetica Neue"/>
                <a:sym typeface="Helvetica Neue"/>
              </a:rPr>
              <a:t>Statut</a:t>
            </a:r>
            <a:r>
              <a:t> : autorités publiques, opérateurs, usagers</a:t>
            </a:r>
          </a:p>
          <a:p>
            <a:pPr marL="1104900" lvl="2" indent="-266700">
              <a:spcBef>
                <a:spcPts val="800"/>
              </a:spcBef>
              <a:buFont typeface="Thonburi"/>
              <a:buChar char="๏"/>
            </a:pPr>
            <a:r>
              <a:rPr b="1">
                <a:latin typeface="Helvetica Neue"/>
                <a:ea typeface="Helvetica Neue"/>
                <a:cs typeface="Helvetica Neue"/>
                <a:sym typeface="Helvetica Neue"/>
              </a:rPr>
              <a:t>Relation au projet </a:t>
            </a:r>
            <a:r>
              <a:t>: </a:t>
            </a:r>
          </a:p>
          <a:p>
            <a:pPr marL="1993900" lvl="4" indent="-266700">
              <a:spcBef>
                <a:spcPts val="800"/>
              </a:spcBef>
              <a:buFont typeface="Thonburi"/>
              <a:buChar char="‣"/>
            </a:pPr>
            <a:r>
              <a:t>les parties prenantes </a:t>
            </a:r>
            <a:r>
              <a:rPr>
                <a:latin typeface="Helvetica Neue Black Condensed"/>
                <a:ea typeface="Helvetica Neue Black Condensed"/>
                <a:cs typeface="Helvetica Neue Black Condensed"/>
                <a:sym typeface="Helvetica Neue Black Condensed"/>
              </a:rPr>
              <a:t>primaires</a:t>
            </a:r>
            <a:r>
              <a:t> directement concernées : publics cibles ou bénéficiaires</a:t>
            </a:r>
          </a:p>
          <a:p>
            <a:pPr marL="1993900" lvl="4" indent="-266700">
              <a:spcBef>
                <a:spcPts val="800"/>
              </a:spcBef>
              <a:buFont typeface="Thonburi"/>
              <a:buChar char="‣"/>
            </a:pPr>
            <a:r>
              <a:t> les parties prenantes </a:t>
            </a:r>
            <a:r>
              <a:rPr>
                <a:latin typeface="Helvetica Neue Black Condensed"/>
                <a:ea typeface="Helvetica Neue Black Condensed"/>
                <a:cs typeface="Helvetica Neue Black Condensed"/>
                <a:sym typeface="Helvetica Neue Black Condensed"/>
              </a:rPr>
              <a:t>secondaires</a:t>
            </a:r>
            <a:r>
              <a:t> indirectement touchées</a:t>
            </a:r>
          </a:p>
          <a:p>
            <a:pPr marL="1104900" lvl="2" indent="-266700">
              <a:spcBef>
                <a:spcPts val="2200"/>
              </a:spcBef>
              <a:buFont typeface="Thonburi"/>
              <a:buChar char="๏"/>
            </a:pPr>
            <a:r>
              <a:rPr b="1">
                <a:latin typeface="Helvetica Neue"/>
                <a:ea typeface="Helvetica Neue"/>
                <a:cs typeface="Helvetica Neue"/>
                <a:sym typeface="Helvetica Neue"/>
              </a:rPr>
              <a:t>Influence</a:t>
            </a:r>
            <a:r>
              <a:t> : </a:t>
            </a:r>
          </a:p>
          <a:p>
            <a:pPr marL="1993900" lvl="4" indent="-266700">
              <a:spcBef>
                <a:spcPts val="800"/>
              </a:spcBef>
              <a:buFont typeface="Thonburi"/>
              <a:buChar char="‣"/>
            </a:pPr>
            <a:r>
              <a:t> les parties prenantes </a:t>
            </a:r>
            <a:r>
              <a:rPr>
                <a:latin typeface="Helvetica Neue Black Condensed"/>
                <a:ea typeface="Helvetica Neue Black Condensed"/>
                <a:cs typeface="Helvetica Neue Black Condensed"/>
                <a:sym typeface="Helvetica Neue Black Condensed"/>
              </a:rPr>
              <a:t>clés</a:t>
            </a:r>
            <a:r>
              <a:t>, incontournables pour le processus de changement</a:t>
            </a:r>
          </a:p>
          <a:p>
            <a:pPr marL="1104900" lvl="2" indent="-266700">
              <a:spcBef>
                <a:spcPts val="800"/>
              </a:spcBef>
              <a:buFont typeface="Thonburi"/>
              <a:buChar char="๏"/>
              <a:defRPr b="1">
                <a:latin typeface="Helvetica Neue"/>
                <a:ea typeface="Helvetica Neue"/>
                <a:cs typeface="Helvetica Neue"/>
                <a:sym typeface="Helvetica Neue"/>
              </a:defRPr>
            </a:pPr>
            <a:r>
              <a:t>Enjeux</a:t>
            </a:r>
          </a:p>
        </p:txBody>
      </p:sp>
      <p:sp>
        <p:nvSpPr>
          <p:cNvPr id="331" name="Numéro de diapositive"/>
          <p:cNvSpPr txBox="1">
            <a:spLocks noGrp="1"/>
          </p:cNvSpPr>
          <p:nvPr>
            <p:ph type="sldNum" sz="quarter" idx="2"/>
          </p:nvPr>
        </p:nvSpPr>
        <p:spPr>
          <a:xfrm>
            <a:off x="12721031" y="9465920"/>
            <a:ext cx="199035"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grpSp>
        <p:nvGrpSpPr>
          <p:cNvPr id="334" name="Capture d’écran 2012-10-25 à 14.32.23.png"/>
          <p:cNvGrpSpPr/>
          <p:nvPr/>
        </p:nvGrpSpPr>
        <p:grpSpPr>
          <a:xfrm>
            <a:off x="11349963" y="630197"/>
            <a:ext cx="1654838" cy="1438408"/>
            <a:chOff x="0" y="0"/>
            <a:chExt cx="1654836" cy="1438406"/>
          </a:xfrm>
        </p:grpSpPr>
        <p:pic>
          <p:nvPicPr>
            <p:cNvPr id="333" name="Capture d’écran 2012-10-25 à 14.32.23.png" descr="Capture d’écran 2012-10-25 à 14.32.23.png"/>
            <p:cNvPicPr>
              <a:picLocks noChangeAspect="1"/>
            </p:cNvPicPr>
            <p:nvPr/>
          </p:nvPicPr>
          <p:blipFill>
            <a:blip r:embed="rId3"/>
            <a:srcRect/>
            <a:stretch>
              <a:fillRect/>
            </a:stretch>
          </p:blipFill>
          <p:spPr>
            <a:xfrm>
              <a:off x="165100" y="114300"/>
              <a:ext cx="1324637" cy="1006607"/>
            </a:xfrm>
            <a:prstGeom prst="rect">
              <a:avLst/>
            </a:prstGeom>
            <a:ln>
              <a:noFill/>
            </a:ln>
            <a:effectLst/>
          </p:spPr>
        </p:pic>
        <p:pic>
          <p:nvPicPr>
            <p:cNvPr id="332" name="Capture d’écran 2012-10-25 à 14.32.23.png" descr="Capture d’écran 2012-10-25 à 14.32.23.png"/>
            <p:cNvPicPr>
              <a:picLocks/>
            </p:cNvPicPr>
            <p:nvPr/>
          </p:nvPicPr>
          <p:blipFill>
            <a:blip r:embed="rId4"/>
            <a:stretch>
              <a:fillRect/>
            </a:stretch>
          </p:blipFill>
          <p:spPr>
            <a:xfrm>
              <a:off x="0" y="-1"/>
              <a:ext cx="1654837" cy="1438408"/>
            </a:xfrm>
            <a:prstGeom prst="rect">
              <a:avLst/>
            </a:prstGeom>
            <a:effectLst/>
          </p:spPr>
        </p:pic>
      </p:grpSp>
      <p:sp>
        <p:nvSpPr>
          <p:cNvPr id="335" name="1. APP"/>
          <p:cNvSpPr/>
          <p:nvPr/>
        </p:nvSpPr>
        <p:spPr>
          <a:xfrm>
            <a:off x="11839412" y="-1"/>
            <a:ext cx="1165389" cy="520315"/>
          </a:xfrm>
          <a:prstGeom prst="rect">
            <a:avLst/>
          </a:prstGeom>
          <a:solidFill>
            <a:srgbClr val="78ACFF"/>
          </a:solidFill>
          <a:ln w="12700">
            <a:miter lim="400000"/>
          </a:ln>
          <a:effectLst>
            <a:outerShdw blurRad="50800" dist="254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000" b="0">
                <a:solidFill>
                  <a:srgbClr val="FFFFFF"/>
                </a:solidFill>
                <a:latin typeface="Helvetica Neue Light"/>
                <a:ea typeface="Helvetica Neue Light"/>
                <a:cs typeface="Helvetica Neue Light"/>
                <a:sym typeface="Helvetica Neue Light"/>
              </a:defRPr>
            </a:pPr>
            <a:r>
              <a:rPr sz="2700"/>
              <a:t>1</a:t>
            </a:r>
            <a:r>
              <a:rPr sz="3000"/>
              <a:t>. </a:t>
            </a:r>
            <a:r>
              <a:rPr sz="2300"/>
              <a:t>APP</a:t>
            </a:r>
          </a:p>
        </p:txBody>
      </p:sp>
      <p:sp>
        <p:nvSpPr>
          <p:cNvPr id="336" name="www.eval.fr…"/>
          <p:cNvSpPr txBox="1"/>
          <p:nvPr/>
        </p:nvSpPr>
        <p:spPr>
          <a:xfrm>
            <a:off x="11560084" y="92011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6"/>
              </a:rPr>
              <a:t>Sébastien Galéa</a:t>
            </a:r>
          </a:p>
        </p:txBody>
      </p:sp>
      <p:pic>
        <p:nvPicPr>
          <p:cNvPr id="337" name="logo.jpg" descr="logo.jpg">
            <a:hlinkClick r:id="rId5"/>
          </p:cNvPr>
          <p:cNvPicPr>
            <a:picLocks noChangeAspect="1"/>
          </p:cNvPicPr>
          <p:nvPr/>
        </p:nvPicPr>
        <p:blipFill>
          <a:blip r:embed="rId7"/>
          <a:stretch>
            <a:fillRect/>
          </a:stretch>
        </p:blipFill>
        <p:spPr>
          <a:xfrm>
            <a:off x="11174718" y="9296344"/>
            <a:ext cx="385344" cy="287553"/>
          </a:xfrm>
          <a:prstGeom prst="rect">
            <a:avLst/>
          </a:prstGeom>
          <a:ln w="25400"/>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1" name="Tableau"/>
          <p:cNvGraphicFramePr/>
          <p:nvPr/>
        </p:nvGraphicFramePr>
        <p:xfrm>
          <a:off x="1033350" y="3368558"/>
          <a:ext cx="10938097" cy="4560635"/>
        </p:xfrm>
        <a:graphic>
          <a:graphicData uri="http://schemas.openxmlformats.org/drawingml/2006/table">
            <a:tbl>
              <a:tblPr firstRow="1" firstCol="1" bandRow="1">
                <a:tableStyleId>{4C3C2611-4C71-4FC5-86AE-919BDF0F9419}</a:tableStyleId>
              </a:tblPr>
              <a:tblGrid>
                <a:gridCol w="1473220">
                  <a:extLst>
                    <a:ext uri="{9D8B030D-6E8A-4147-A177-3AD203B41FA5}">
                      <a16:colId xmlns:a16="http://schemas.microsoft.com/office/drawing/2014/main" val="20000"/>
                    </a:ext>
                  </a:extLst>
                </a:gridCol>
                <a:gridCol w="1119382">
                  <a:extLst>
                    <a:ext uri="{9D8B030D-6E8A-4147-A177-3AD203B41FA5}">
                      <a16:colId xmlns:a16="http://schemas.microsoft.com/office/drawing/2014/main" val="20001"/>
                    </a:ext>
                  </a:extLst>
                </a:gridCol>
                <a:gridCol w="1417729">
                  <a:extLst>
                    <a:ext uri="{9D8B030D-6E8A-4147-A177-3AD203B41FA5}">
                      <a16:colId xmlns:a16="http://schemas.microsoft.com/office/drawing/2014/main" val="20002"/>
                    </a:ext>
                  </a:extLst>
                </a:gridCol>
                <a:gridCol w="1678247">
                  <a:extLst>
                    <a:ext uri="{9D8B030D-6E8A-4147-A177-3AD203B41FA5}">
                      <a16:colId xmlns:a16="http://schemas.microsoft.com/office/drawing/2014/main" val="20003"/>
                    </a:ext>
                  </a:extLst>
                </a:gridCol>
                <a:gridCol w="1138707">
                  <a:extLst>
                    <a:ext uri="{9D8B030D-6E8A-4147-A177-3AD203B41FA5}">
                      <a16:colId xmlns:a16="http://schemas.microsoft.com/office/drawing/2014/main" val="20004"/>
                    </a:ext>
                  </a:extLst>
                </a:gridCol>
                <a:gridCol w="1446804">
                  <a:extLst>
                    <a:ext uri="{9D8B030D-6E8A-4147-A177-3AD203B41FA5}">
                      <a16:colId xmlns:a16="http://schemas.microsoft.com/office/drawing/2014/main" val="20005"/>
                    </a:ext>
                  </a:extLst>
                </a:gridCol>
                <a:gridCol w="2664008">
                  <a:extLst>
                    <a:ext uri="{9D8B030D-6E8A-4147-A177-3AD203B41FA5}">
                      <a16:colId xmlns:a16="http://schemas.microsoft.com/office/drawing/2014/main" val="20006"/>
                    </a:ext>
                  </a:extLst>
                </a:gridCol>
              </a:tblGrid>
              <a:tr h="1700902">
                <a:tc>
                  <a:txBody>
                    <a:bodyPr/>
                    <a:lstStyle/>
                    <a:p>
                      <a:pPr defTabSz="914400">
                        <a:defRPr sz="1800" b="0">
                          <a:solidFill>
                            <a:srgbClr val="000000"/>
                          </a:solidFill>
                        </a:defRPr>
                      </a:pPr>
                      <a:r>
                        <a:rPr sz="2000" b="1">
                          <a:solidFill>
                            <a:srgbClr val="FFFFFF"/>
                          </a:solidFill>
                          <a:latin typeface="Helvetica"/>
                          <a:ea typeface="Helvetica"/>
                          <a:cs typeface="Helvetica"/>
                          <a:sym typeface="Helvetica"/>
                        </a:rPr>
                        <a:t>Catégorie d’acteurs</a:t>
                      </a:r>
                    </a:p>
                  </a:txBody>
                  <a:tcPr marL="50800" marR="50800" marT="50800" marB="50800" anchor="ctr" horzOverflow="overflow">
                    <a:lnL w="12700">
                      <a:solidFill>
                        <a:srgbClr val="3797C6"/>
                      </a:solidFill>
                      <a:custDash>
                        <a:ds d="200000" sp="200000"/>
                      </a:custDash>
                      <a:miter lim="400000"/>
                    </a:lnL>
                    <a:lnT w="12700">
                      <a:solidFill>
                        <a:srgbClr val="3797C6"/>
                      </a:solidFill>
                      <a:custDash>
                        <a:ds d="200000" sp="200000"/>
                      </a:custDash>
                      <a:miter lim="400000"/>
                    </a:lnT>
                    <a:solidFill>
                      <a:srgbClr val="0365C0"/>
                    </a:solidFill>
                  </a:tcPr>
                </a:tc>
                <a:tc>
                  <a:txBody>
                    <a:bodyPr/>
                    <a:lstStyle/>
                    <a:p>
                      <a:pPr defTabSz="914400">
                        <a:defRPr sz="1800" b="0">
                          <a:solidFill>
                            <a:srgbClr val="000000"/>
                          </a:solidFill>
                        </a:defRPr>
                      </a:pPr>
                      <a:r>
                        <a:rPr sz="2000" b="1">
                          <a:solidFill>
                            <a:srgbClr val="FFFFFF"/>
                          </a:solidFill>
                          <a:latin typeface="Helvetica"/>
                          <a:ea typeface="Helvetica"/>
                          <a:cs typeface="Helvetica"/>
                          <a:sym typeface="Helvetica"/>
                        </a:rPr>
                        <a:t>Acteurs</a:t>
                      </a:r>
                    </a:p>
                  </a:txBody>
                  <a:tcPr marL="50800" marR="50800" marT="50800" marB="50800" anchor="ctr" horzOverflow="overflow">
                    <a:lnT w="12700">
                      <a:solidFill>
                        <a:srgbClr val="3797C6"/>
                      </a:solidFill>
                      <a:custDash>
                        <a:ds d="200000" sp="200000"/>
                      </a:custDash>
                      <a:miter lim="400000"/>
                    </a:lnT>
                    <a:solidFill>
                      <a:srgbClr val="0365C0"/>
                    </a:solidFill>
                  </a:tcPr>
                </a:tc>
                <a:tc>
                  <a:txBody>
                    <a:bodyPr/>
                    <a:lstStyle/>
                    <a:p>
                      <a:pPr defTabSz="914400">
                        <a:defRPr sz="1800" b="0">
                          <a:solidFill>
                            <a:srgbClr val="000000"/>
                          </a:solidFill>
                        </a:defRPr>
                      </a:pPr>
                      <a:r>
                        <a:rPr sz="2000" b="1">
                          <a:solidFill>
                            <a:srgbClr val="FFFFFF"/>
                          </a:solidFill>
                          <a:latin typeface="Helvetica"/>
                          <a:ea typeface="Helvetica"/>
                          <a:cs typeface="Helvetica"/>
                          <a:sym typeface="Helvetica"/>
                        </a:rPr>
                        <a:t>Priorité</a:t>
                      </a:r>
                    </a:p>
                  </a:txBody>
                  <a:tcPr marL="50800" marR="50800" marT="50800" marB="50800" anchor="ctr" horzOverflow="overflow">
                    <a:lnT w="12700">
                      <a:solidFill>
                        <a:srgbClr val="3797C6"/>
                      </a:solidFill>
                      <a:custDash>
                        <a:ds d="200000" sp="200000"/>
                      </a:custDash>
                      <a:miter lim="400000"/>
                    </a:lnT>
                    <a:solidFill>
                      <a:srgbClr val="0365C0"/>
                    </a:solidFill>
                  </a:tcPr>
                </a:tc>
                <a:tc>
                  <a:txBody>
                    <a:bodyPr/>
                    <a:lstStyle/>
                    <a:p>
                      <a:pPr defTabSz="914400">
                        <a:defRPr sz="1800" b="0">
                          <a:solidFill>
                            <a:srgbClr val="000000"/>
                          </a:solidFill>
                        </a:defRPr>
                      </a:pPr>
                      <a:r>
                        <a:rPr sz="2000" b="1">
                          <a:solidFill>
                            <a:srgbClr val="FFFFFF"/>
                          </a:solidFill>
                          <a:latin typeface="Helvetica"/>
                          <a:ea typeface="Helvetica"/>
                          <a:cs typeface="Helvetica"/>
                          <a:sym typeface="Helvetica"/>
                        </a:rPr>
                        <a:t>Influence</a:t>
                      </a:r>
                    </a:p>
                  </a:txBody>
                  <a:tcPr marL="50800" marR="50800" marT="50800" marB="50800" anchor="ctr" horzOverflow="overflow">
                    <a:lnT w="12700">
                      <a:solidFill>
                        <a:srgbClr val="3797C6"/>
                      </a:solidFill>
                      <a:custDash>
                        <a:ds d="200000" sp="200000"/>
                      </a:custDash>
                      <a:miter lim="400000"/>
                    </a:lnT>
                    <a:solidFill>
                      <a:srgbClr val="0365C0"/>
                    </a:solidFill>
                  </a:tcPr>
                </a:tc>
                <a:tc>
                  <a:txBody>
                    <a:bodyPr/>
                    <a:lstStyle/>
                    <a:p>
                      <a:pPr defTabSz="914400">
                        <a:defRPr sz="1800" b="0">
                          <a:solidFill>
                            <a:srgbClr val="000000"/>
                          </a:solidFill>
                        </a:defRPr>
                      </a:pPr>
                      <a:r>
                        <a:rPr sz="2000" b="1">
                          <a:solidFill>
                            <a:srgbClr val="FFFFFF"/>
                          </a:solidFill>
                          <a:latin typeface="Helvetica"/>
                          <a:ea typeface="Helvetica"/>
                          <a:cs typeface="Helvetica"/>
                          <a:sym typeface="Helvetica"/>
                        </a:rPr>
                        <a:t>Enjeux</a:t>
                      </a:r>
                    </a:p>
                  </a:txBody>
                  <a:tcPr marL="50800" marR="50800" marT="50800" marB="50800" anchor="ctr" horzOverflow="overflow">
                    <a:lnT w="12700">
                      <a:solidFill>
                        <a:srgbClr val="3797C6"/>
                      </a:solidFill>
                      <a:custDash>
                        <a:ds d="200000" sp="200000"/>
                      </a:custDash>
                      <a:miter lim="400000"/>
                    </a:lnT>
                    <a:solidFill>
                      <a:srgbClr val="0365C0"/>
                    </a:solidFill>
                  </a:tcPr>
                </a:tc>
                <a:tc>
                  <a:txBody>
                    <a:bodyPr/>
                    <a:lstStyle/>
                    <a:p>
                      <a:pPr defTabSz="914400">
                        <a:defRPr sz="1800" b="0">
                          <a:solidFill>
                            <a:srgbClr val="000000"/>
                          </a:solidFill>
                        </a:defRPr>
                      </a:pPr>
                      <a:r>
                        <a:rPr sz="2000" b="1">
                          <a:solidFill>
                            <a:srgbClr val="FFFFFF"/>
                          </a:solidFill>
                          <a:latin typeface="Helvetica"/>
                          <a:ea typeface="Helvetica"/>
                          <a:cs typeface="Helvetica"/>
                          <a:sym typeface="Helvetica"/>
                        </a:rPr>
                        <a:t>Type de relation</a:t>
                      </a:r>
                    </a:p>
                  </a:txBody>
                  <a:tcPr marL="50800" marR="50800" marT="50800" marB="50800" anchor="ctr" horzOverflow="overflow">
                    <a:lnT w="12700">
                      <a:solidFill>
                        <a:srgbClr val="3797C6"/>
                      </a:solidFill>
                      <a:custDash>
                        <a:ds d="200000" sp="200000"/>
                      </a:custDash>
                      <a:miter lim="400000"/>
                    </a:lnT>
                    <a:solidFill>
                      <a:srgbClr val="0365C0"/>
                    </a:solidFill>
                  </a:tcPr>
                </a:tc>
                <a:tc>
                  <a:txBody>
                    <a:bodyPr/>
                    <a:lstStyle/>
                    <a:p>
                      <a:pPr defTabSz="914400">
                        <a:defRPr sz="1800" b="0">
                          <a:solidFill>
                            <a:srgbClr val="000000"/>
                          </a:solidFill>
                        </a:defRPr>
                      </a:pPr>
                      <a:r>
                        <a:rPr sz="2000" b="1">
                          <a:solidFill>
                            <a:srgbClr val="FFFFFF"/>
                          </a:solidFill>
                          <a:latin typeface="Helvetica"/>
                          <a:ea typeface="Helvetica"/>
                          <a:cs typeface="Helvetica"/>
                          <a:sym typeface="Helvetica"/>
                        </a:rPr>
                        <a:t>Que faut-il changer ?</a:t>
                      </a:r>
                    </a:p>
                  </a:txBody>
                  <a:tcPr marL="50800" marR="50800" marT="50800" marB="50800" anchor="ctr" horzOverflow="overflow">
                    <a:lnR w="12700">
                      <a:solidFill>
                        <a:srgbClr val="3797C6"/>
                      </a:solidFill>
                      <a:custDash>
                        <a:ds d="200000" sp="200000"/>
                      </a:custDash>
                      <a:miter lim="400000"/>
                    </a:lnR>
                    <a:lnT w="12700">
                      <a:solidFill>
                        <a:srgbClr val="3797C6"/>
                      </a:solidFill>
                      <a:custDash>
                        <a:ds d="200000" sp="200000"/>
                      </a:custDash>
                      <a:miter lim="400000"/>
                    </a:lnT>
                    <a:solidFill>
                      <a:srgbClr val="0365C0"/>
                    </a:solidFill>
                  </a:tcPr>
                </a:tc>
                <a:extLst>
                  <a:ext uri="{0D108BD9-81ED-4DB2-BD59-A6C34878D82A}">
                    <a16:rowId xmlns:a16="http://schemas.microsoft.com/office/drawing/2014/main" val="10000"/>
                  </a:ext>
                </a:extLst>
              </a:tr>
              <a:tr h="716164">
                <a:tc>
                  <a:txBody>
                    <a:bodyPr/>
                    <a:lstStyle/>
                    <a:p>
                      <a:pPr defTabSz="914400">
                        <a:defRPr sz="2600">
                          <a:latin typeface="Helvetica"/>
                          <a:ea typeface="Helvetica"/>
                          <a:cs typeface="Helvetica"/>
                          <a:sym typeface="Helvetica"/>
                        </a:defRPr>
                      </a:pPr>
                      <a:endParaRPr/>
                    </a:p>
                  </a:txBody>
                  <a:tcPr marL="50800" marR="50800" marT="50800" marB="50800" anchor="ctr" horzOverflow="overflow">
                    <a:lnL w="12700">
                      <a:solidFill>
                        <a:srgbClr val="3797C6"/>
                      </a:solidFill>
                      <a:custDash>
                        <a:ds d="200000" sp="200000"/>
                      </a:custDash>
                      <a:miter lim="400000"/>
                    </a:lnL>
                    <a:solidFill>
                      <a:srgbClr val="398CCE"/>
                    </a:solidFill>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R w="12700">
                      <a:solidFill>
                        <a:srgbClr val="3797C6"/>
                      </a:solidFill>
                      <a:miter lim="400000"/>
                    </a:lnR>
                    <a:lnB w="12700">
                      <a:solidFill>
                        <a:srgbClr val="3797C6"/>
                      </a:solidFill>
                      <a:miter lim="400000"/>
                    </a:lnB>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miter lim="400000"/>
                    </a:lnR>
                    <a:lnB w="12700">
                      <a:solidFill>
                        <a:srgbClr val="3797C6"/>
                      </a:solidFill>
                      <a:miter lim="400000"/>
                    </a:lnB>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miter lim="400000"/>
                    </a:lnR>
                    <a:lnB w="12700">
                      <a:solidFill>
                        <a:srgbClr val="3797C6"/>
                      </a:solidFill>
                      <a:miter lim="400000"/>
                    </a:lnB>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miter lim="400000"/>
                    </a:lnR>
                    <a:lnB w="12700">
                      <a:solidFill>
                        <a:srgbClr val="3797C6"/>
                      </a:solidFill>
                      <a:miter lim="400000"/>
                    </a:lnB>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miter lim="400000"/>
                    </a:lnR>
                    <a:lnB w="12700">
                      <a:solidFill>
                        <a:srgbClr val="3797C6"/>
                      </a:solidFill>
                      <a:miter lim="400000"/>
                    </a:lnB>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custDash>
                        <a:ds d="200000" sp="200000"/>
                      </a:custDash>
                      <a:miter lim="400000"/>
                    </a:lnR>
                    <a:lnB w="12700">
                      <a:solidFill>
                        <a:srgbClr val="3797C6"/>
                      </a:solidFill>
                      <a:miter lim="400000"/>
                    </a:lnB>
                  </a:tcPr>
                </a:tc>
                <a:extLst>
                  <a:ext uri="{0D108BD9-81ED-4DB2-BD59-A6C34878D82A}">
                    <a16:rowId xmlns:a16="http://schemas.microsoft.com/office/drawing/2014/main" val="10001"/>
                  </a:ext>
                </a:extLst>
              </a:tr>
              <a:tr h="852090">
                <a:tc>
                  <a:txBody>
                    <a:bodyPr/>
                    <a:lstStyle/>
                    <a:p>
                      <a:pPr defTabSz="914400">
                        <a:defRPr sz="2600">
                          <a:latin typeface="Helvetica"/>
                          <a:ea typeface="Helvetica"/>
                          <a:cs typeface="Helvetica"/>
                          <a:sym typeface="Helvetica"/>
                        </a:defRPr>
                      </a:pPr>
                      <a:endParaRPr/>
                    </a:p>
                  </a:txBody>
                  <a:tcPr marL="50800" marR="50800" marT="50800" marB="50800" anchor="ctr" horzOverflow="overflow">
                    <a:lnL w="12700">
                      <a:solidFill>
                        <a:srgbClr val="3797C6"/>
                      </a:solidFill>
                      <a:custDash>
                        <a:ds d="200000" sp="200000"/>
                      </a:custDash>
                      <a:miter lim="400000"/>
                    </a:lnL>
                    <a:solidFill>
                      <a:srgbClr val="398CCE"/>
                    </a:solidFill>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custDash>
                        <a:ds d="200000" sp="200000"/>
                      </a:custDash>
                      <a:miter lim="400000"/>
                    </a:lnR>
                    <a:lnT w="12700">
                      <a:solidFill>
                        <a:srgbClr val="3797C6"/>
                      </a:solidFill>
                      <a:miter lim="400000"/>
                    </a:lnT>
                    <a:lnB w="12700">
                      <a:solidFill>
                        <a:srgbClr val="3797C6"/>
                      </a:solidFill>
                      <a:miter lim="400000"/>
                    </a:lnB>
                  </a:tcPr>
                </a:tc>
                <a:extLst>
                  <a:ext uri="{0D108BD9-81ED-4DB2-BD59-A6C34878D82A}">
                    <a16:rowId xmlns:a16="http://schemas.microsoft.com/office/drawing/2014/main" val="10002"/>
                  </a:ext>
                </a:extLst>
              </a:tr>
              <a:tr h="642265">
                <a:tc>
                  <a:txBody>
                    <a:bodyPr/>
                    <a:lstStyle/>
                    <a:p>
                      <a:pPr defTabSz="914400">
                        <a:defRPr sz="2600">
                          <a:latin typeface="Helvetica"/>
                          <a:ea typeface="Helvetica"/>
                          <a:cs typeface="Helvetica"/>
                          <a:sym typeface="Helvetica"/>
                        </a:defRPr>
                      </a:pPr>
                      <a:endParaRPr/>
                    </a:p>
                  </a:txBody>
                  <a:tcPr marL="50800" marR="50800" marT="50800" marB="50800" anchor="ctr" horzOverflow="overflow">
                    <a:lnL w="12700">
                      <a:solidFill>
                        <a:srgbClr val="3797C6"/>
                      </a:solidFill>
                      <a:custDash>
                        <a:ds d="200000" sp="200000"/>
                      </a:custDash>
                      <a:miter lim="400000"/>
                    </a:lnL>
                    <a:solidFill>
                      <a:srgbClr val="398CCE"/>
                    </a:solidFill>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miter lim="400000"/>
                    </a:lnB>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custDash>
                        <a:ds d="200000" sp="200000"/>
                      </a:custDash>
                      <a:miter lim="400000"/>
                    </a:lnR>
                    <a:lnT w="12700">
                      <a:solidFill>
                        <a:srgbClr val="3797C6"/>
                      </a:solidFill>
                      <a:miter lim="400000"/>
                    </a:lnT>
                    <a:lnB w="12700">
                      <a:solidFill>
                        <a:srgbClr val="3797C6"/>
                      </a:solidFill>
                      <a:miter lim="400000"/>
                    </a:lnB>
                  </a:tcPr>
                </a:tc>
                <a:extLst>
                  <a:ext uri="{0D108BD9-81ED-4DB2-BD59-A6C34878D82A}">
                    <a16:rowId xmlns:a16="http://schemas.microsoft.com/office/drawing/2014/main" val="10003"/>
                  </a:ext>
                </a:extLst>
              </a:tr>
              <a:tr h="649214">
                <a:tc>
                  <a:txBody>
                    <a:bodyPr/>
                    <a:lstStyle/>
                    <a:p>
                      <a:pPr defTabSz="914400">
                        <a:defRPr sz="2600">
                          <a:latin typeface="Helvetica"/>
                          <a:ea typeface="Helvetica"/>
                          <a:cs typeface="Helvetica"/>
                          <a:sym typeface="Helvetica"/>
                        </a:defRPr>
                      </a:pPr>
                      <a:endParaRPr/>
                    </a:p>
                  </a:txBody>
                  <a:tcPr marL="50800" marR="50800" marT="50800" marB="50800" anchor="ctr" horzOverflow="overflow">
                    <a:lnL w="12700">
                      <a:solidFill>
                        <a:srgbClr val="3797C6"/>
                      </a:solidFill>
                      <a:custDash>
                        <a:ds d="200000" sp="200000"/>
                      </a:custDash>
                      <a:miter lim="400000"/>
                    </a:lnL>
                    <a:lnB w="12700">
                      <a:solidFill>
                        <a:srgbClr val="3797C6"/>
                      </a:solidFill>
                      <a:custDash>
                        <a:ds d="200000" sp="200000"/>
                      </a:custDash>
                      <a:miter lim="400000"/>
                    </a:lnB>
                    <a:solidFill>
                      <a:srgbClr val="398CCE"/>
                    </a:solidFill>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R w="12700">
                      <a:solidFill>
                        <a:srgbClr val="3797C6"/>
                      </a:solidFill>
                      <a:miter lim="400000"/>
                    </a:lnR>
                    <a:lnT w="12700">
                      <a:solidFill>
                        <a:srgbClr val="3797C6"/>
                      </a:solidFill>
                      <a:miter lim="400000"/>
                    </a:lnT>
                    <a:lnB w="12700">
                      <a:solidFill>
                        <a:srgbClr val="3797C6"/>
                      </a:solidFill>
                      <a:custDash>
                        <a:ds d="200000" sp="200000"/>
                      </a:custDash>
                      <a:miter lim="400000"/>
                    </a:lnB>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custDash>
                        <a:ds d="200000" sp="200000"/>
                      </a:custDash>
                      <a:miter lim="400000"/>
                    </a:lnB>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custDash>
                        <a:ds d="200000" sp="200000"/>
                      </a:custDash>
                      <a:miter lim="400000"/>
                    </a:lnB>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custDash>
                        <a:ds d="200000" sp="200000"/>
                      </a:custDash>
                      <a:miter lim="400000"/>
                    </a:lnB>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miter lim="400000"/>
                    </a:lnR>
                    <a:lnT w="12700">
                      <a:solidFill>
                        <a:srgbClr val="3797C6"/>
                      </a:solidFill>
                      <a:miter lim="400000"/>
                    </a:lnT>
                    <a:lnB w="12700">
                      <a:solidFill>
                        <a:srgbClr val="3797C6"/>
                      </a:solidFill>
                      <a:custDash>
                        <a:ds d="200000" sp="200000"/>
                      </a:custDash>
                      <a:miter lim="400000"/>
                    </a:lnB>
                  </a:tcPr>
                </a:tc>
                <a:tc>
                  <a:txBody>
                    <a:bodyPr/>
                    <a:lstStyle/>
                    <a:p>
                      <a:pPr defTabSz="914400">
                        <a:defRPr sz="2600">
                          <a:latin typeface="Helvetica Light"/>
                          <a:ea typeface="Helvetica Light"/>
                          <a:cs typeface="Helvetica Light"/>
                          <a:sym typeface="Helvetica Light"/>
                        </a:defRPr>
                      </a:pPr>
                      <a:endParaRPr/>
                    </a:p>
                  </a:txBody>
                  <a:tcPr marL="50800" marR="50800" marT="50800" marB="50800" anchor="ctr" horzOverflow="overflow">
                    <a:lnL w="12700">
                      <a:solidFill>
                        <a:srgbClr val="3797C6"/>
                      </a:solidFill>
                      <a:miter lim="400000"/>
                    </a:lnL>
                    <a:lnR w="12700">
                      <a:solidFill>
                        <a:srgbClr val="3797C6"/>
                      </a:solidFill>
                      <a:custDash>
                        <a:ds d="200000" sp="200000"/>
                      </a:custDash>
                      <a:miter lim="400000"/>
                    </a:lnR>
                    <a:lnT w="12700">
                      <a:solidFill>
                        <a:srgbClr val="3797C6"/>
                      </a:solidFill>
                      <a:miter lim="400000"/>
                    </a:lnT>
                    <a:lnB w="12700">
                      <a:solidFill>
                        <a:srgbClr val="3797C6"/>
                      </a:solidFill>
                      <a:custDash>
                        <a:ds d="200000" sp="200000"/>
                      </a:custDash>
                      <a:miter lim="400000"/>
                    </a:lnB>
                  </a:tcPr>
                </a:tc>
                <a:extLst>
                  <a:ext uri="{0D108BD9-81ED-4DB2-BD59-A6C34878D82A}">
                    <a16:rowId xmlns:a16="http://schemas.microsoft.com/office/drawing/2014/main" val="10004"/>
                  </a:ext>
                </a:extLst>
              </a:tr>
            </a:tbl>
          </a:graphicData>
        </a:graphic>
      </p:graphicFrame>
      <p:sp>
        <p:nvSpPr>
          <p:cNvPr id="342" name="Tableau d’analyse des parties prenantes"/>
          <p:cNvSpPr txBox="1"/>
          <p:nvPr/>
        </p:nvSpPr>
        <p:spPr>
          <a:xfrm>
            <a:off x="2115905" y="1843616"/>
            <a:ext cx="8397851" cy="6477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3600" b="0">
                <a:latin typeface="Helvetica Light"/>
                <a:ea typeface="Helvetica Light"/>
                <a:cs typeface="Helvetica Light"/>
                <a:sym typeface="Helvetica Light"/>
              </a:defRPr>
            </a:lvl1pPr>
          </a:lstStyle>
          <a:p>
            <a:r>
              <a:t>Tableau d’analyse des parties prenantes</a:t>
            </a:r>
          </a:p>
        </p:txBody>
      </p:sp>
      <p:sp>
        <p:nvSpPr>
          <p:cNvPr id="343" name="Numéro de diapositive"/>
          <p:cNvSpPr txBox="1">
            <a:spLocks noGrp="1"/>
          </p:cNvSpPr>
          <p:nvPr>
            <p:ph type="sldNum" sz="quarter" idx="4294967295"/>
          </p:nvPr>
        </p:nvSpPr>
        <p:spPr>
          <a:xfrm>
            <a:off x="12721031" y="9474200"/>
            <a:ext cx="199035" cy="2794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lvl1pPr>
              <a:defRPr sz="1200">
                <a:latin typeface="Helvetica Light"/>
                <a:ea typeface="Helvetica Light"/>
                <a:cs typeface="Helvetica Light"/>
                <a:sym typeface="Helvetica Light"/>
              </a:defRPr>
            </a:lvl1pPr>
          </a:lstStyle>
          <a:p>
            <a:fld id="{86CB4B4D-7CA3-9044-876B-883B54F8677D}" type="slidenum">
              <a:t>8</a:t>
            </a:fld>
            <a:endParaRPr/>
          </a:p>
        </p:txBody>
      </p:sp>
      <p:sp>
        <p:nvSpPr>
          <p:cNvPr id="344" name="CC EVAL"/>
          <p:cNvSpPr txBox="1"/>
          <p:nvPr/>
        </p:nvSpPr>
        <p:spPr>
          <a:xfrm>
            <a:off x="11287595" y="7929195"/>
            <a:ext cx="894018" cy="3302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1500" b="0">
                <a:latin typeface="Helvetica Light"/>
                <a:ea typeface="Helvetica Light"/>
                <a:cs typeface="Helvetica Light"/>
                <a:sym typeface="Helvetica Light"/>
              </a:defRPr>
            </a:lvl1pPr>
          </a:lstStyle>
          <a:p>
            <a:r>
              <a:t>CC EVAL</a:t>
            </a:r>
          </a:p>
        </p:txBody>
      </p:sp>
      <p:grpSp>
        <p:nvGrpSpPr>
          <p:cNvPr id="347" name="Capture d’écran 2012-10-25 à 14.32.23.png"/>
          <p:cNvGrpSpPr/>
          <p:nvPr/>
        </p:nvGrpSpPr>
        <p:grpSpPr>
          <a:xfrm>
            <a:off x="11349963" y="630197"/>
            <a:ext cx="1654838" cy="1438408"/>
            <a:chOff x="0" y="0"/>
            <a:chExt cx="1654836" cy="1438406"/>
          </a:xfrm>
        </p:grpSpPr>
        <p:pic>
          <p:nvPicPr>
            <p:cNvPr id="346" name="Capture d’écran 2012-10-25 à 14.32.23.png" descr="Capture d’écran 2012-10-25 à 14.32.23.png"/>
            <p:cNvPicPr>
              <a:picLocks noChangeAspect="1"/>
            </p:cNvPicPr>
            <p:nvPr/>
          </p:nvPicPr>
          <p:blipFill>
            <a:blip r:embed="rId2"/>
            <a:srcRect/>
            <a:stretch>
              <a:fillRect/>
            </a:stretch>
          </p:blipFill>
          <p:spPr>
            <a:xfrm>
              <a:off x="165100" y="114300"/>
              <a:ext cx="1324637" cy="1006607"/>
            </a:xfrm>
            <a:prstGeom prst="rect">
              <a:avLst/>
            </a:prstGeom>
            <a:ln>
              <a:noFill/>
            </a:ln>
            <a:effectLst/>
          </p:spPr>
        </p:pic>
        <p:pic>
          <p:nvPicPr>
            <p:cNvPr id="345" name="Capture d’écran 2012-10-25 à 14.32.23.png" descr="Capture d’écran 2012-10-25 à 14.32.23.png"/>
            <p:cNvPicPr>
              <a:picLocks/>
            </p:cNvPicPr>
            <p:nvPr/>
          </p:nvPicPr>
          <p:blipFill>
            <a:blip r:embed="rId3"/>
            <a:stretch>
              <a:fillRect/>
            </a:stretch>
          </p:blipFill>
          <p:spPr>
            <a:xfrm>
              <a:off x="0" y="-1"/>
              <a:ext cx="1654837" cy="1438408"/>
            </a:xfrm>
            <a:prstGeom prst="rect">
              <a:avLst/>
            </a:prstGeom>
            <a:effectLst/>
          </p:spPr>
        </p:pic>
      </p:grpSp>
      <p:sp>
        <p:nvSpPr>
          <p:cNvPr id="348" name="1. APP"/>
          <p:cNvSpPr/>
          <p:nvPr/>
        </p:nvSpPr>
        <p:spPr>
          <a:xfrm>
            <a:off x="11839412" y="-1"/>
            <a:ext cx="1165389" cy="520315"/>
          </a:xfrm>
          <a:prstGeom prst="rect">
            <a:avLst/>
          </a:prstGeom>
          <a:solidFill>
            <a:srgbClr val="78ACFF"/>
          </a:solidFill>
          <a:ln w="12700">
            <a:miter lim="400000"/>
          </a:ln>
          <a:effectLst>
            <a:outerShdw blurRad="50800" dist="254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000" b="0">
                <a:solidFill>
                  <a:srgbClr val="FFFFFF"/>
                </a:solidFill>
                <a:latin typeface="Helvetica Neue Light"/>
                <a:ea typeface="Helvetica Neue Light"/>
                <a:cs typeface="Helvetica Neue Light"/>
                <a:sym typeface="Helvetica Neue Light"/>
              </a:defRPr>
            </a:pPr>
            <a:r>
              <a:rPr sz="2700"/>
              <a:t>1</a:t>
            </a:r>
            <a:r>
              <a:rPr sz="3000"/>
              <a:t>. </a:t>
            </a:r>
            <a:r>
              <a:rPr sz="2300"/>
              <a:t>APP</a:t>
            </a:r>
          </a:p>
        </p:txBody>
      </p:sp>
      <p:sp>
        <p:nvSpPr>
          <p:cNvPr id="349"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4"/>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Sébastien Galéa</a:t>
            </a:r>
          </a:p>
        </p:txBody>
      </p:sp>
      <p:pic>
        <p:nvPicPr>
          <p:cNvPr id="350" name="logo.jpg" descr="logo.jpg">
            <a:hlinkClick r:id="rId4"/>
          </p:cNvPr>
          <p:cNvPicPr>
            <a:picLocks noChangeAspect="1"/>
          </p:cNvPicPr>
          <p:nvPr/>
        </p:nvPicPr>
        <p:blipFill>
          <a:blip r:embed="rId6"/>
          <a:stretch>
            <a:fillRect/>
          </a:stretch>
        </p:blipFill>
        <p:spPr>
          <a:xfrm>
            <a:off x="11174718" y="9283644"/>
            <a:ext cx="385344" cy="287553"/>
          </a:xfrm>
          <a:prstGeom prst="rect">
            <a:avLst/>
          </a:prstGeom>
          <a:ln w="25400"/>
        </p:spPr>
      </p:pic>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2. Délimiter le périmètre"/>
          <p:cNvSpPr txBox="1">
            <a:spLocks noGrp="1"/>
          </p:cNvSpPr>
          <p:nvPr>
            <p:ph type="title"/>
          </p:nvPr>
        </p:nvSpPr>
        <p:spPr>
          <a:prstGeom prst="rect">
            <a:avLst/>
          </a:prstGeom>
        </p:spPr>
        <p:txBody>
          <a:bodyPr/>
          <a:lstStyle/>
          <a:p>
            <a:r>
              <a:t>2. Délimiter le périmètre</a:t>
            </a:r>
          </a:p>
        </p:txBody>
      </p:sp>
      <p:sp>
        <p:nvSpPr>
          <p:cNvPr id="372" name="Quel niveau de focus/zoom ? (les flux en interne ? les flux avec les usagers ? les flux avec les autorités locales ?)…"/>
          <p:cNvSpPr txBox="1">
            <a:spLocks noGrp="1"/>
          </p:cNvSpPr>
          <p:nvPr>
            <p:ph type="body" idx="1"/>
          </p:nvPr>
        </p:nvSpPr>
        <p:spPr>
          <a:xfrm>
            <a:off x="571500" y="2324100"/>
            <a:ext cx="11861800" cy="5259976"/>
          </a:xfrm>
          <a:prstGeom prst="rect">
            <a:avLst/>
          </a:prstGeom>
        </p:spPr>
        <p:txBody>
          <a:bodyPr/>
          <a:lstStyle/>
          <a:p>
            <a:r>
              <a:t>Quel niveau de focus/zoom ? (les flux en interne ? les flux avec les usagers ? les flux avec les autorités locales ?)</a:t>
            </a:r>
          </a:p>
          <a:p>
            <a:r>
              <a:t>Qui mettre au centre du graphique ? Le porteur de projet ? L’usager ? </a:t>
            </a:r>
          </a:p>
          <a:p>
            <a:r>
              <a:t>Cartographie ? (réproduire un territoire)</a:t>
            </a:r>
          </a:p>
          <a:p>
            <a:r>
              <a:t>option : des cercles plus ou moins grand en fonction de l’importance des acteurs</a:t>
            </a:r>
          </a:p>
        </p:txBody>
      </p:sp>
      <p:sp>
        <p:nvSpPr>
          <p:cNvPr id="373" name="Numéro de diapositive"/>
          <p:cNvSpPr txBox="1">
            <a:spLocks noGrp="1"/>
          </p:cNvSpPr>
          <p:nvPr>
            <p:ph type="sldNum" sz="quarter" idx="2"/>
          </p:nvPr>
        </p:nvSpPr>
        <p:spPr>
          <a:xfrm>
            <a:off x="12721031" y="9465920"/>
            <a:ext cx="199035" cy="28768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grpSp>
        <p:nvGrpSpPr>
          <p:cNvPr id="376" name="Capture d’écran 2012-10-25 à 14.32.23.png"/>
          <p:cNvGrpSpPr/>
          <p:nvPr/>
        </p:nvGrpSpPr>
        <p:grpSpPr>
          <a:xfrm>
            <a:off x="11349963" y="630197"/>
            <a:ext cx="1654838" cy="1438408"/>
            <a:chOff x="0" y="0"/>
            <a:chExt cx="1654836" cy="1438406"/>
          </a:xfrm>
        </p:grpSpPr>
        <p:pic>
          <p:nvPicPr>
            <p:cNvPr id="375" name="Capture d’écran 2012-10-25 à 14.32.23.png" descr="Capture d’écran 2012-10-25 à 14.32.23.png"/>
            <p:cNvPicPr>
              <a:picLocks noChangeAspect="1"/>
            </p:cNvPicPr>
            <p:nvPr/>
          </p:nvPicPr>
          <p:blipFill>
            <a:blip r:embed="rId2"/>
            <a:srcRect/>
            <a:stretch>
              <a:fillRect/>
            </a:stretch>
          </p:blipFill>
          <p:spPr>
            <a:xfrm>
              <a:off x="165100" y="114300"/>
              <a:ext cx="1324637" cy="1006607"/>
            </a:xfrm>
            <a:prstGeom prst="rect">
              <a:avLst/>
            </a:prstGeom>
            <a:ln>
              <a:noFill/>
            </a:ln>
            <a:effectLst/>
          </p:spPr>
        </p:pic>
        <p:pic>
          <p:nvPicPr>
            <p:cNvPr id="374" name="Capture d’écran 2012-10-25 à 14.32.23.png" descr="Capture d’écran 2012-10-25 à 14.32.23.png"/>
            <p:cNvPicPr>
              <a:picLocks/>
            </p:cNvPicPr>
            <p:nvPr/>
          </p:nvPicPr>
          <p:blipFill>
            <a:blip r:embed="rId3"/>
            <a:stretch>
              <a:fillRect/>
            </a:stretch>
          </p:blipFill>
          <p:spPr>
            <a:xfrm>
              <a:off x="0" y="-1"/>
              <a:ext cx="1654837" cy="1438408"/>
            </a:xfrm>
            <a:prstGeom prst="rect">
              <a:avLst/>
            </a:prstGeom>
            <a:effectLst/>
          </p:spPr>
        </p:pic>
      </p:grpSp>
      <p:sp>
        <p:nvSpPr>
          <p:cNvPr id="377" name="1. APP"/>
          <p:cNvSpPr/>
          <p:nvPr/>
        </p:nvSpPr>
        <p:spPr>
          <a:xfrm>
            <a:off x="11839412" y="-1"/>
            <a:ext cx="1165389" cy="520315"/>
          </a:xfrm>
          <a:prstGeom prst="rect">
            <a:avLst/>
          </a:prstGeom>
          <a:solidFill>
            <a:srgbClr val="78ACFF"/>
          </a:solidFill>
          <a:ln w="12700">
            <a:miter lim="400000"/>
          </a:ln>
          <a:effectLst>
            <a:outerShdw blurRad="50800" dist="25400" dir="5400000" rotWithShape="0">
              <a:srgbClr val="000000">
                <a:alpha val="40000"/>
              </a:srgbClr>
            </a:outerShdw>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lstStyle/>
          <a:p>
            <a:pPr>
              <a:defRPr sz="2000" b="0">
                <a:solidFill>
                  <a:srgbClr val="FFFFFF"/>
                </a:solidFill>
                <a:latin typeface="Helvetica Neue Light"/>
                <a:ea typeface="Helvetica Neue Light"/>
                <a:cs typeface="Helvetica Neue Light"/>
                <a:sym typeface="Helvetica Neue Light"/>
              </a:defRPr>
            </a:pPr>
            <a:r>
              <a:rPr sz="2700"/>
              <a:t>1</a:t>
            </a:r>
            <a:r>
              <a:rPr sz="3000"/>
              <a:t>. </a:t>
            </a:r>
            <a:r>
              <a:rPr sz="2300"/>
              <a:t>APP</a:t>
            </a:r>
          </a:p>
        </p:txBody>
      </p:sp>
      <p:sp>
        <p:nvSpPr>
          <p:cNvPr id="378" name="www.eval.fr…"/>
          <p:cNvSpPr txBox="1"/>
          <p:nvPr/>
        </p:nvSpPr>
        <p:spPr>
          <a:xfrm>
            <a:off x="11560084" y="9188450"/>
            <a:ext cx="1184302" cy="47818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4"/>
              </a:rPr>
              <a:t>www.eval.fr</a:t>
            </a:r>
          </a:p>
          <a:p>
            <a:pPr defTabSz="914400">
              <a:buClr>
                <a:srgbClr val="737373"/>
              </a:buClr>
              <a:buFont typeface="Helvetica Neue Light"/>
              <a:defRPr sz="1200" b="0">
                <a:uFill>
                  <a:solidFill>
                    <a:srgbClr val="737373"/>
                  </a:solidFill>
                </a:uFill>
                <a:latin typeface="Helvetica Neue Light"/>
                <a:ea typeface="Helvetica Neue Light"/>
                <a:cs typeface="Helvetica Neue Light"/>
                <a:sym typeface="Helvetica Neue Light"/>
              </a:defRPr>
            </a:pPr>
            <a:r>
              <a:rPr u="sng">
                <a:hlinkClick r:id="rId5"/>
              </a:rPr>
              <a:t>Sébastien Galéa</a:t>
            </a:r>
          </a:p>
        </p:txBody>
      </p:sp>
      <p:pic>
        <p:nvPicPr>
          <p:cNvPr id="379" name="logo.jpg" descr="logo.jpg">
            <a:hlinkClick r:id="rId4"/>
          </p:cNvPr>
          <p:cNvPicPr>
            <a:picLocks noChangeAspect="1"/>
          </p:cNvPicPr>
          <p:nvPr/>
        </p:nvPicPr>
        <p:blipFill>
          <a:blip r:embed="rId6"/>
          <a:stretch>
            <a:fillRect/>
          </a:stretch>
        </p:blipFill>
        <p:spPr>
          <a:xfrm>
            <a:off x="11174718" y="9283644"/>
            <a:ext cx="385344" cy="287553"/>
          </a:xfrm>
          <a:prstGeom prst="rect">
            <a:avLst/>
          </a:prstGeom>
          <a:ln w="25400"/>
        </p:spPr>
      </p:pic>
    </p:spTree>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200" b="0" i="0" u="none" strike="noStrike" cap="none" spc="0" normalizeH="0" baseline="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1" i="0" u="none" strike="noStrike" cap="none" spc="0" normalizeH="0" baseline="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TotalTime>
  <Words>4413</Words>
  <Application>Microsoft Macintosh PowerPoint</Application>
  <PresentationFormat>Personnalisé</PresentationFormat>
  <Paragraphs>770</Paragraphs>
  <Slides>50</Slides>
  <Notes>25</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50</vt:i4>
      </vt:variant>
    </vt:vector>
  </HeadingPairs>
  <TitlesOfParts>
    <vt:vector size="62" baseType="lpstr">
      <vt:lpstr>Helvetica</vt:lpstr>
      <vt:lpstr>Helvetica Light</vt:lpstr>
      <vt:lpstr>Helvetica Neue</vt:lpstr>
      <vt:lpstr>Helvetica Neue Black Condensed</vt:lpstr>
      <vt:lpstr>Helvetica Neue Bold Condensed</vt:lpstr>
      <vt:lpstr>Helvetica Neue Light</vt:lpstr>
      <vt:lpstr>Helvetica Neue Medium</vt:lpstr>
      <vt:lpstr>Helvetica Neue Thin</vt:lpstr>
      <vt:lpstr>Lucida Grande</vt:lpstr>
      <vt:lpstr>Thonburi</vt:lpstr>
      <vt:lpstr>Times New Roman</vt:lpstr>
      <vt:lpstr>White</vt:lpstr>
      <vt:lpstr>Formation Suivi Evaluation    Les phases d’analyse : - analyse des parties prenantes - analyse des problèmes - analyse des solutions - analyse des stratégies  Cas pratique : mise en place d’un Système de Suivi Evaluation dans une organisation de développement </vt:lpstr>
      <vt:lpstr>Présentation PowerPoint</vt:lpstr>
      <vt:lpstr>Présentation PowerPoint</vt:lpstr>
      <vt:lpstr>Des phases d’analyse à la construction du cadre logique</vt:lpstr>
      <vt:lpstr>Les 4 phases d’analyse</vt:lpstr>
      <vt:lpstr>Analyse des parties prenantes</vt:lpstr>
      <vt:lpstr>1. Lister les acteurs</vt:lpstr>
      <vt:lpstr>Présentation PowerPoint</vt:lpstr>
      <vt:lpstr>2. Délimiter le périmètre</vt:lpstr>
      <vt:lpstr>3. Définir la légende : sens des flèches et volume</vt:lpstr>
      <vt:lpstr>3. Définir la légende : codes couleurs</vt:lpstr>
      <vt:lpstr>4. Quantifier/qualifier les flux</vt:lpstr>
      <vt:lpstr>Les questions clés</vt:lpstr>
      <vt:lpstr>5. Analyse et apprentissage</vt:lpstr>
      <vt:lpstr>Etude de cas </vt:lpstr>
      <vt:lpstr>Cas pratique : éclairage des effets</vt:lpstr>
      <vt:lpstr>Présentation PowerPoint</vt:lpstr>
      <vt:lpstr>Présentation PowerPoint</vt:lpstr>
      <vt:lpstr>2. Analyse des problèmes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 Analyse des solutions/objectifs</vt:lpstr>
      <vt:lpstr>3. Analyse des solutions/objectifs</vt:lpstr>
      <vt:lpstr>Présentation PowerPoint</vt:lpstr>
      <vt:lpstr>Présentation PowerPoint</vt:lpstr>
      <vt:lpstr>Présentation PowerPoint</vt:lpstr>
      <vt:lpstr>4. Analyse des stratégies</vt:lpstr>
      <vt:lpstr>4. Analyse des stratégies</vt:lpstr>
      <vt:lpstr>Présentation PowerPoint</vt:lpstr>
      <vt:lpstr>Présentation PowerPoint</vt:lpstr>
      <vt:lpstr>Présentation PowerPoint</vt:lpstr>
      <vt:lpstr>De l’analyse à la construction du cadre</vt:lpstr>
      <vt:lpstr>Rédaction du cadre : la logique d’intervention  </vt:lpstr>
      <vt:lpstr>Retours d’expérience</vt:lpstr>
      <vt:lpstr>Présentation PowerPoint</vt:lpstr>
      <vt:lpstr>Formalisation de la logique d’intervention</vt:lpstr>
      <vt:lpstr>Présentation PowerPoint</vt:lpstr>
      <vt:lpstr>Présentation PowerPoint</vt:lpstr>
      <vt:lpstr>Présentation PowerPoint</vt:lpstr>
      <vt:lpstr>Présentation PowerPoint</vt:lpstr>
      <vt:lpstr>Présentation PowerPoint</vt:lpstr>
      <vt:lpstr>Statut d’une activité ou d’une réalisation </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Suivi Evaluation    Les phases d’analyse : - analyse des parties prenantes - analyse des problèmes - analyse des solutions - analyse des stratégies  Cas pratique : mise en place d’un Système de Suivi Evaluation dans une organisation de développement </dc:title>
  <cp:lastModifiedBy>Sébastien Galéa</cp:lastModifiedBy>
  <cp:revision>2</cp:revision>
  <dcterms:modified xsi:type="dcterms:W3CDTF">2022-06-03T10:31:24Z</dcterms:modified>
</cp:coreProperties>
</file>